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8" r:id="rId3"/>
    <p:sldId id="330" r:id="rId4"/>
    <p:sldId id="343" r:id="rId5"/>
    <p:sldId id="347" r:id="rId6"/>
    <p:sldId id="353" r:id="rId7"/>
    <p:sldId id="348" r:id="rId8"/>
    <p:sldId id="361" r:id="rId9"/>
    <p:sldId id="349" r:id="rId10"/>
    <p:sldId id="351" r:id="rId11"/>
    <p:sldId id="344" r:id="rId12"/>
    <p:sldId id="345" r:id="rId13"/>
    <p:sldId id="346" r:id="rId14"/>
    <p:sldId id="366" r:id="rId15"/>
    <p:sldId id="355" r:id="rId16"/>
    <p:sldId id="335" r:id="rId17"/>
    <p:sldId id="315" r:id="rId18"/>
    <p:sldId id="367" r:id="rId19"/>
    <p:sldId id="364" r:id="rId20"/>
    <p:sldId id="365" r:id="rId21"/>
    <p:sldId id="362" r:id="rId22"/>
    <p:sldId id="271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426732"/>
            <a:ext cx="1365622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8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64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91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99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9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87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6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18926" y="6272733"/>
            <a:ext cx="573074" cy="5852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94096" y="6341517"/>
            <a:ext cx="859704" cy="3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6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32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16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21F1-3911-42BD-9F8B-33F0358BDB8A}" type="datetimeFigureOut">
              <a:rPr lang="pl-PL" smtClean="0"/>
              <a:pPr/>
              <a:t>16.03.2022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4CAB-F1EC-4788-A858-330CB42480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1424" y="1939342"/>
            <a:ext cx="10369152" cy="3597312"/>
          </a:xfrm>
        </p:spPr>
        <p:txBody>
          <a:bodyPr>
            <a:noAutofit/>
          </a:bodyPr>
          <a:lstStyle/>
          <a:p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DOES THE OVERWEIGHTING OF LOW PROBABILITIES COME FROM?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Marcin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Penconek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Quantitative Psychology and Economics (UW)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202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ScatterPlot_beta_10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8480" y="2944167"/>
            <a:ext cx="3416440" cy="341644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Obraz 11" descr="Intensity_beta_10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141" y="2944167"/>
            <a:ext cx="3431512" cy="3431512"/>
          </a:xfrm>
          <a:prstGeom prst="rect">
            <a:avLst/>
          </a:prstGeom>
        </p:spPr>
      </p:pic>
      <p:pic>
        <p:nvPicPr>
          <p:cNvPr id="11" name="Obraz 10" descr="Intensity_beta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1113" y="5"/>
            <a:ext cx="3446586" cy="3446586"/>
          </a:xfrm>
          <a:prstGeom prst="rect">
            <a:avLst/>
          </a:prstGeom>
        </p:spPr>
      </p:pic>
      <p:pic>
        <p:nvPicPr>
          <p:cNvPr id="13" name="Obraz 12" descr="ScatterPlot_beta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8383" y="10047"/>
            <a:ext cx="3446585" cy="344658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 rot="16200000">
            <a:off x="437938" y="3036781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INTENSITY</a:t>
            </a:r>
            <a:endParaRPr lang="en-US" sz="3600" dirty="0"/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8452896" y="3148987"/>
            <a:ext cx="288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NEURAL CODE</a:t>
            </a:r>
            <a:endParaRPr lang="en-US" sz="3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04561" y="5086149"/>
            <a:ext cx="160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Δ</a:t>
            </a:r>
            <a:r>
              <a:rPr lang="pl-PL" sz="4800" dirty="0" smtClean="0"/>
              <a:t>t = ?</a:t>
            </a:r>
            <a:endParaRPr lang="en-US" sz="48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742822" y="101488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(5)</a:t>
            </a:r>
            <a:endParaRPr lang="en-US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402852" y="388033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(10, 0.5)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DECISION MAKING MODEL*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6922649" y="1133192"/>
            <a:ext cx="4114801" cy="4091943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Excitatory neurons only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Non-linear global inhibition</a:t>
            </a:r>
            <a:r>
              <a:rPr lang="pl-PL" dirty="0" smtClean="0"/>
              <a:t>: </a:t>
            </a:r>
            <a:r>
              <a:rPr lang="en-US" dirty="0" smtClean="0"/>
              <a:t>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pl-PL" dirty="0" smtClean="0"/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pl-PL" dirty="0" smtClean="0"/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Up-dates based on the Poisson process (</a:t>
            </a:r>
            <a:r>
              <a:rPr lang="en-US" dirty="0" err="1" smtClean="0"/>
              <a:t>Wójcik</a:t>
            </a:r>
            <a:r>
              <a:rPr lang="en-US" dirty="0" smtClean="0"/>
              <a:t>, 2018)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Strong recurrent connections in </a:t>
            </a:r>
            <a:r>
              <a:rPr lang="pl-PL" dirty="0" err="1" smtClean="0"/>
              <a:t>decision</a:t>
            </a:r>
            <a:r>
              <a:rPr lang="pl-PL" dirty="0" smtClean="0"/>
              <a:t> </a:t>
            </a:r>
            <a:r>
              <a:rPr lang="pl-PL" dirty="0" err="1" smtClean="0"/>
              <a:t>sets</a:t>
            </a:r>
            <a:r>
              <a:rPr lang="pl-PL" dirty="0" smtClean="0"/>
              <a:t> </a:t>
            </a:r>
            <a:r>
              <a:rPr lang="en-US" dirty="0" smtClean="0"/>
              <a:t>A and B</a:t>
            </a:r>
          </a:p>
          <a:p>
            <a:pPr marL="457189" indent="-457189">
              <a:spcBef>
                <a:spcPts val="1200"/>
              </a:spcBef>
              <a:defRPr/>
            </a:pPr>
            <a:r>
              <a:rPr lang="en-US" dirty="0" smtClean="0"/>
              <a:t>Alternative models: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Drift Diffusion Model (Ratcliff, 1978)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Wang’s model (Wang, 2002, Wong and Wang, 2006)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pole tekstowe 37"/>
          <p:cNvSpPr txBox="1"/>
          <p:nvPr/>
        </p:nvSpPr>
        <p:spPr>
          <a:xfrm>
            <a:off x="632432" y="6304216"/>
            <a:ext cx="95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(*) </a:t>
            </a:r>
            <a:r>
              <a:rPr lang="pl-PL" dirty="0" err="1" smtClean="0"/>
              <a:t>Penconek</a:t>
            </a:r>
            <a:r>
              <a:rPr lang="pl-PL" dirty="0" smtClean="0"/>
              <a:t> (2020): ”</a:t>
            </a:r>
            <a:r>
              <a:rPr lang="en-US" dirty="0" smtClean="0"/>
              <a:t>Decision making model based on attractor network with binary neurons</a:t>
            </a:r>
            <a:r>
              <a:rPr lang="pl-PL" dirty="0" smtClean="0"/>
              <a:t>”</a:t>
            </a:r>
            <a:endParaRPr lang="en-US" dirty="0" smtClean="0"/>
          </a:p>
        </p:txBody>
      </p:sp>
      <p:grpSp>
        <p:nvGrpSpPr>
          <p:cNvPr id="45" name="Grupa 44"/>
          <p:cNvGrpSpPr/>
          <p:nvPr/>
        </p:nvGrpSpPr>
        <p:grpSpPr>
          <a:xfrm>
            <a:off x="781769" y="1378408"/>
            <a:ext cx="5658941" cy="4320000"/>
            <a:chOff x="781769" y="1378408"/>
            <a:chExt cx="5658941" cy="4320000"/>
          </a:xfrm>
        </p:grpSpPr>
        <p:sp>
          <p:nvSpPr>
            <p:cNvPr id="19" name="Elipsa 18"/>
            <p:cNvSpPr/>
            <p:nvPr/>
          </p:nvSpPr>
          <p:spPr>
            <a:xfrm>
              <a:off x="1558148" y="1378408"/>
              <a:ext cx="4320000" cy="4320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ipsa 20"/>
            <p:cNvSpPr/>
            <p:nvPr/>
          </p:nvSpPr>
          <p:spPr>
            <a:xfrm>
              <a:off x="2817612" y="1619954"/>
              <a:ext cx="1800000" cy="180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dirty="0"/>
            </a:p>
          </p:txBody>
        </p:sp>
        <p:sp>
          <p:nvSpPr>
            <p:cNvPr id="22" name="Elipsa 21"/>
            <p:cNvSpPr/>
            <p:nvPr/>
          </p:nvSpPr>
          <p:spPr>
            <a:xfrm>
              <a:off x="2814740" y="3695946"/>
              <a:ext cx="1800000" cy="180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ipsa 24"/>
            <p:cNvSpPr/>
            <p:nvPr/>
          </p:nvSpPr>
          <p:spPr>
            <a:xfrm>
              <a:off x="2932668" y="2381945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ipsa 25"/>
            <p:cNvSpPr/>
            <p:nvPr/>
          </p:nvSpPr>
          <p:spPr>
            <a:xfrm>
              <a:off x="4094343" y="4604681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a 26"/>
            <p:cNvSpPr/>
            <p:nvPr/>
          </p:nvSpPr>
          <p:spPr>
            <a:xfrm>
              <a:off x="4882192" y="2450963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4715414" y="3250344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ipsa 28"/>
            <p:cNvSpPr/>
            <p:nvPr/>
          </p:nvSpPr>
          <p:spPr>
            <a:xfrm>
              <a:off x="5020217" y="4288389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ipsa 30"/>
            <p:cNvSpPr/>
            <p:nvPr/>
          </p:nvSpPr>
          <p:spPr>
            <a:xfrm>
              <a:off x="2179250" y="2948420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ipsa 31"/>
            <p:cNvSpPr/>
            <p:nvPr/>
          </p:nvSpPr>
          <p:spPr>
            <a:xfrm>
              <a:off x="2340276" y="3825437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Łącznik prosty ze strzałką 32"/>
            <p:cNvCxnSpPr/>
            <p:nvPr/>
          </p:nvCxnSpPr>
          <p:spPr>
            <a:xfrm flipH="1">
              <a:off x="4948340" y="2871348"/>
              <a:ext cx="62094" cy="327238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H="1" flipV="1">
              <a:off x="2423678" y="3391245"/>
              <a:ext cx="66134" cy="393938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 flipH="1">
              <a:off x="2524319" y="2706894"/>
              <a:ext cx="379577" cy="250153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/>
            <p:nvPr/>
          </p:nvCxnSpPr>
          <p:spPr>
            <a:xfrm flipH="1">
              <a:off x="4491142" y="4518440"/>
              <a:ext cx="465826" cy="155276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/>
            <p:cNvSpPr txBox="1"/>
            <p:nvPr/>
          </p:nvSpPr>
          <p:spPr>
            <a:xfrm>
              <a:off x="3369708" y="1878748"/>
              <a:ext cx="7184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200" dirty="0" smtClean="0">
                  <a:solidFill>
                    <a:schemeClr val="bg1"/>
                  </a:solidFill>
                </a:rPr>
                <a:t>A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3375457" y="3963467"/>
              <a:ext cx="6864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200" dirty="0" smtClean="0">
                  <a:solidFill>
                    <a:schemeClr val="bg1"/>
                  </a:solidFill>
                </a:rPr>
                <a:t>B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40" name="Elipsa 39"/>
            <p:cNvSpPr/>
            <p:nvPr/>
          </p:nvSpPr>
          <p:spPr>
            <a:xfrm>
              <a:off x="781769" y="2103031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ipsa 40"/>
            <p:cNvSpPr/>
            <p:nvPr/>
          </p:nvSpPr>
          <p:spPr>
            <a:xfrm>
              <a:off x="1008930" y="2511348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Łącznik prosty ze strzałką 41"/>
            <p:cNvCxnSpPr>
              <a:endCxn id="21" idx="2"/>
            </p:cNvCxnSpPr>
            <p:nvPr/>
          </p:nvCxnSpPr>
          <p:spPr>
            <a:xfrm flipV="1">
              <a:off x="1471894" y="2519954"/>
              <a:ext cx="1345718" cy="5785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ze strzałką 42"/>
            <p:cNvCxnSpPr>
              <a:endCxn id="22" idx="2"/>
            </p:cNvCxnSpPr>
            <p:nvPr/>
          </p:nvCxnSpPr>
          <p:spPr>
            <a:xfrm>
              <a:off x="1420136" y="4587452"/>
              <a:ext cx="1394604" cy="8494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a 43"/>
            <p:cNvSpPr/>
            <p:nvPr/>
          </p:nvSpPr>
          <p:spPr>
            <a:xfrm>
              <a:off x="911164" y="4423537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upa 117"/>
            <p:cNvGrpSpPr/>
            <p:nvPr/>
          </p:nvGrpSpPr>
          <p:grpSpPr>
            <a:xfrm rot="17806995">
              <a:off x="5207133" y="3077815"/>
              <a:ext cx="1311213" cy="1155940"/>
              <a:chOff x="5822815" y="4658251"/>
              <a:chExt cx="1311213" cy="1155940"/>
            </a:xfrm>
          </p:grpSpPr>
          <p:sp>
            <p:nvSpPr>
              <p:cNvPr id="46" name="Łuk 45"/>
              <p:cNvSpPr/>
              <p:nvPr/>
            </p:nvSpPr>
            <p:spPr>
              <a:xfrm rot="4379369">
                <a:off x="5874573" y="4606493"/>
                <a:ext cx="1155940" cy="1259456"/>
              </a:xfrm>
              <a:prstGeom prst="arc">
                <a:avLst>
                  <a:gd name="adj1" fmla="val 16200000"/>
                  <a:gd name="adj2" fmla="val 5596226"/>
                </a:avLst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6987379" y="4994683"/>
                <a:ext cx="146649" cy="14664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0636" y="1986573"/>
            <a:ext cx="4076130" cy="672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8159262" y="2097832"/>
            <a:ext cx="3617406" cy="234353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Three steady-states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Probabilistic decision-making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RT decreases with stronger stimulus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Error decisions take longer than correct ones </a:t>
            </a:r>
          </a:p>
        </p:txBody>
      </p:sp>
      <p:grpSp>
        <p:nvGrpSpPr>
          <p:cNvPr id="2" name="Grupa 8"/>
          <p:cNvGrpSpPr/>
          <p:nvPr/>
        </p:nvGrpSpPr>
        <p:grpSpPr>
          <a:xfrm>
            <a:off x="633866" y="70335"/>
            <a:ext cx="7207353" cy="6636945"/>
            <a:chOff x="633866" y="70335"/>
            <a:chExt cx="7207353" cy="6636945"/>
          </a:xfrm>
        </p:grpSpPr>
        <p:pic>
          <p:nvPicPr>
            <p:cNvPr id="6" name="Obraz 5" descr="Decision Formation (c=51,2)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866" y="3101585"/>
              <a:ext cx="3600000" cy="3600000"/>
            </a:xfrm>
            <a:prstGeom prst="rect">
              <a:avLst/>
            </a:prstGeom>
          </p:spPr>
        </p:pic>
        <p:pic>
          <p:nvPicPr>
            <p:cNvPr id="5" name="Obraz 4" descr="Decision Formation (c=12,8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1047" y="3107280"/>
              <a:ext cx="3600000" cy="3600000"/>
            </a:xfrm>
            <a:prstGeom prst="rect">
              <a:avLst/>
            </a:prstGeom>
          </p:spPr>
        </p:pic>
        <p:pic>
          <p:nvPicPr>
            <p:cNvPr id="4" name="Obraz 3" descr="Steady State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911" y="70335"/>
              <a:ext cx="3600000" cy="3600000"/>
            </a:xfrm>
            <a:prstGeom prst="rect">
              <a:avLst/>
            </a:prstGeom>
          </p:spPr>
        </p:pic>
        <p:pic>
          <p:nvPicPr>
            <p:cNvPr id="7" name="Obraz 6" descr="Phase Spac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219" y="70336"/>
              <a:ext cx="3600000" cy="360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MODEL VALIDATION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575387" y="1979529"/>
            <a:ext cx="11281668" cy="270300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Roitman</a:t>
            </a:r>
            <a:r>
              <a:rPr lang="en-US" sz="2000" dirty="0" smtClean="0"/>
              <a:t> and </a:t>
            </a:r>
            <a:r>
              <a:rPr lang="en-US" sz="2000" dirty="0" err="1" smtClean="0"/>
              <a:t>Shadlen</a:t>
            </a:r>
            <a:r>
              <a:rPr lang="en-US" sz="2000" dirty="0" smtClean="0"/>
              <a:t> (2002): ” Response of Neurons in the Lateral </a:t>
            </a:r>
            <a:r>
              <a:rPr lang="en-US" sz="2000" dirty="0" err="1" smtClean="0"/>
              <a:t>Intraparietal</a:t>
            </a:r>
            <a:r>
              <a:rPr lang="en-US" sz="2000" dirty="0" smtClean="0"/>
              <a:t> Area during a Combined Visual Discrimination Reaction Time Task”</a:t>
            </a:r>
          </a:p>
          <a:p>
            <a:pPr marL="457189" indent="-457189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Peixoto</a:t>
            </a:r>
            <a:r>
              <a:rPr lang="en-US" sz="2000" dirty="0" smtClean="0"/>
              <a:t> et al. (2021): ”Decoding and perturbing decision states in real time”</a:t>
            </a:r>
          </a:p>
          <a:p>
            <a:pPr marL="914389" lvl="1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non-linear accumulation effects</a:t>
            </a:r>
          </a:p>
          <a:p>
            <a:pPr marL="457189" indent="-457189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Rafiei</a:t>
            </a:r>
            <a:r>
              <a:rPr lang="en-US" sz="2000" dirty="0" smtClean="0"/>
              <a:t> and </a:t>
            </a:r>
            <a:r>
              <a:rPr lang="en-US" sz="2000" dirty="0" err="1" smtClean="0"/>
              <a:t>Rahnev</a:t>
            </a:r>
            <a:r>
              <a:rPr lang="en-US" sz="2000" dirty="0" smtClean="0"/>
              <a:t> (2021): ”Qualitative speed-accuracy tradeoff effect that cannot be explained by the diffusion model under the selective influence assumption”</a:t>
            </a:r>
          </a:p>
          <a:p>
            <a:pPr marL="914389" lvl="1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non-linear speed-accuracy tradeoff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ELICITATION OF THE WEIGHTING FUNCTION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651130" y="1661976"/>
            <a:ext cx="5026190" cy="3673694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lvl="1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err="1" smtClean="0"/>
              <a:t>Abdellaoui</a:t>
            </a:r>
            <a:r>
              <a:rPr lang="en-US" dirty="0" smtClean="0"/>
              <a:t> (2000) non-parametric method</a:t>
            </a:r>
            <a:r>
              <a:rPr lang="pl-PL" dirty="0" smtClean="0"/>
              <a:t>:</a:t>
            </a:r>
            <a:r>
              <a:rPr lang="en-US" dirty="0" smtClean="0"/>
              <a:t>  </a:t>
            </a:r>
          </a:p>
          <a:p>
            <a:pPr marL="914389" lvl="1" indent="-457189">
              <a:spcBef>
                <a:spcPts val="1200"/>
              </a:spcBef>
              <a:buFont typeface="+mj-lt"/>
              <a:buAutoNum type="arabicPeriod"/>
              <a:defRPr/>
            </a:pPr>
            <a:r>
              <a:rPr lang="pl-PL" dirty="0" smtClean="0"/>
              <a:t>S</a:t>
            </a:r>
            <a:r>
              <a:rPr lang="en-US" dirty="0" err="1" smtClean="0"/>
              <a:t>tandard</a:t>
            </a:r>
            <a:r>
              <a:rPr lang="en-US" dirty="0" smtClean="0"/>
              <a:t> sequence of outcomes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x</a:t>
            </a:r>
            <a:r>
              <a:rPr lang="en-US" baseline="-25000" dirty="0" smtClean="0"/>
              <a:t>1</a:t>
            </a:r>
            <a:r>
              <a:rPr lang="en-US" dirty="0" smtClean="0"/>
              <a:t>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v(</a:t>
            </a:r>
            <a:r>
              <a:rPr lang="en-US" dirty="0" smtClean="0"/>
              <a:t>x</a:t>
            </a:r>
            <a:r>
              <a:rPr lang="pl-PL" baseline="-25000" dirty="0" smtClean="0"/>
              <a:t>i+1</a:t>
            </a:r>
            <a:r>
              <a:rPr lang="en-US" dirty="0" smtClean="0"/>
              <a:t>)</a:t>
            </a:r>
            <a:r>
              <a:rPr lang="pl-PL" dirty="0" smtClean="0"/>
              <a:t> - v(</a:t>
            </a:r>
            <a:r>
              <a:rPr lang="en-US" dirty="0" smtClean="0"/>
              <a:t>x</a:t>
            </a:r>
            <a:r>
              <a:rPr lang="pl-PL" baseline="-25000" dirty="0" smtClean="0"/>
              <a:t>i</a:t>
            </a:r>
            <a:r>
              <a:rPr lang="en-US" dirty="0" smtClean="0"/>
              <a:t>)</a:t>
            </a:r>
            <a:r>
              <a:rPr lang="pl-PL" dirty="0" smtClean="0"/>
              <a:t> = </a:t>
            </a:r>
            <a:r>
              <a:rPr lang="pl-PL" dirty="0" err="1" smtClean="0"/>
              <a:t>const</a:t>
            </a:r>
            <a:endParaRPr lang="en-US" dirty="0" smtClean="0"/>
          </a:p>
          <a:p>
            <a:pPr marL="914389" lvl="1" indent="-457189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 smtClean="0"/>
              <a:t>Establishing indifference: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, p</a:t>
            </a:r>
            <a:r>
              <a:rPr lang="en-US" baseline="-25000" dirty="0" smtClean="0"/>
              <a:t>i</a:t>
            </a:r>
            <a:r>
              <a:rPr lang="en-US" dirty="0" smtClean="0"/>
              <a:t>; x</a:t>
            </a:r>
            <a:r>
              <a:rPr lang="en-US" baseline="-25000" dirty="0" smtClean="0"/>
              <a:t>0</a:t>
            </a:r>
            <a:r>
              <a:rPr lang="en-US" dirty="0" smtClean="0"/>
              <a:t>) ~ x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marL="914389" lvl="1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pl-PL" dirty="0" smtClean="0"/>
          </a:p>
          <a:p>
            <a:pPr marL="914389" lvl="1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pl-PL" dirty="0" smtClean="0"/>
          </a:p>
          <a:p>
            <a:pPr marL="914389" lvl="1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pl-PL" dirty="0" smtClean="0"/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dirty="0" err="1" smtClean="0"/>
              <a:t>Note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procedure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independent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u(x) </a:t>
            </a:r>
            <a:r>
              <a:rPr lang="pl-PL" dirty="0" err="1" smtClean="0"/>
              <a:t>assuming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strictly</a:t>
            </a:r>
            <a:r>
              <a:rPr lang="pl-PL" dirty="0" smtClean="0"/>
              <a:t> </a:t>
            </a:r>
            <a:r>
              <a:rPr lang="pl-PL" dirty="0" err="1" smtClean="0"/>
              <a:t>increasing</a:t>
            </a:r>
            <a:r>
              <a:rPr lang="pl-PL" dirty="0" smtClean="0"/>
              <a:t> and </a:t>
            </a:r>
            <a:r>
              <a:rPr lang="pl-PL" dirty="0" err="1" smtClean="0"/>
              <a:t>contineous</a:t>
            </a:r>
            <a:r>
              <a:rPr lang="pl-PL" dirty="0" smtClean="0"/>
              <a:t>, </a:t>
            </a:r>
            <a:r>
              <a:rPr lang="pl-PL" dirty="0" err="1" smtClean="0"/>
              <a:t>i.e</a:t>
            </a:r>
            <a:r>
              <a:rPr lang="pl-PL" dirty="0" smtClean="0"/>
              <a:t>.,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elicitation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conducted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”</a:t>
            </a:r>
            <a:r>
              <a:rPr lang="pl-PL" dirty="0" err="1" smtClean="0"/>
              <a:t>utility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r>
              <a:rPr lang="pl-PL" dirty="0" smtClean="0"/>
              <a:t>”. </a:t>
            </a:r>
            <a:r>
              <a:rPr lang="pl-PL" dirty="0" err="1" smtClean="0"/>
              <a:t>Why</a:t>
            </a:r>
            <a:r>
              <a:rPr lang="pl-PL" dirty="0" smtClean="0"/>
              <a:t>?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9299" y="3285793"/>
            <a:ext cx="2843683" cy="729279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6489346" y="3726633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…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endParaRPr lang="en-US" sz="3200" dirty="0"/>
          </a:p>
        </p:txBody>
      </p:sp>
      <p:sp>
        <p:nvSpPr>
          <p:cNvPr id="17" name="Prostokąt 16"/>
          <p:cNvSpPr/>
          <p:nvPr/>
        </p:nvSpPr>
        <p:spPr>
          <a:xfrm>
            <a:off x="6460877" y="2110524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u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</a:t>
            </a:r>
            <a:r>
              <a:rPr lang="pl-PL" sz="3200" dirty="0" smtClean="0"/>
              <a:t>u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… </a:t>
            </a:r>
            <a:r>
              <a:rPr lang="pl-PL" sz="3200" dirty="0" err="1" smtClean="0"/>
              <a:t>u</a:t>
            </a:r>
            <a:r>
              <a:rPr lang="en-US" sz="3200" baseline="-25000" dirty="0" smtClean="0"/>
              <a:t>n</a:t>
            </a:r>
            <a:endParaRPr lang="en-US" sz="3200" dirty="0"/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7164559" y="2803471"/>
            <a:ext cx="10048" cy="904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8651662" y="2371392"/>
            <a:ext cx="1165609" cy="10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9998140" y="2130231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CHOICE</a:t>
            </a:r>
            <a:endParaRPr lang="en-US" sz="3200" dirty="0"/>
          </a:p>
        </p:txBody>
      </p:sp>
      <p:sp>
        <p:nvSpPr>
          <p:cNvPr id="28" name="Prostokąt 27"/>
          <p:cNvSpPr/>
          <p:nvPr/>
        </p:nvSpPr>
        <p:spPr>
          <a:xfrm>
            <a:off x="6641746" y="4542225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</a:t>
            </a:r>
            <a:r>
              <a:rPr lang="pl-PL" sz="3200" baseline="-25000" dirty="0" smtClean="0"/>
              <a:t>i</a:t>
            </a:r>
            <a:r>
              <a:rPr lang="pl-PL" sz="3200" dirty="0" smtClean="0"/>
              <a:t>=u</a:t>
            </a:r>
            <a:r>
              <a:rPr lang="pl-PL" sz="3200" baseline="30000" dirty="0" smtClean="0"/>
              <a:t>-1</a:t>
            </a:r>
            <a:r>
              <a:rPr lang="pl-PL" sz="3200" dirty="0" smtClean="0"/>
              <a:t>(</a:t>
            </a:r>
            <a:r>
              <a:rPr lang="pl-PL" sz="3200" dirty="0" err="1" smtClean="0"/>
              <a:t>u</a:t>
            </a:r>
            <a:r>
              <a:rPr lang="pl-PL" sz="3200" baseline="-25000" dirty="0" err="1" smtClean="0"/>
              <a:t>i</a:t>
            </a:r>
            <a:r>
              <a:rPr lang="pl-PL" sz="3200" dirty="0" smtClean="0"/>
              <a:t>)</a:t>
            </a:r>
            <a:endParaRPr lang="en-US" sz="3200" dirty="0"/>
          </a:p>
        </p:txBody>
      </p:sp>
      <p:cxnSp>
        <p:nvCxnSpPr>
          <p:cNvPr id="29" name="Łącznik prosty ze strzałką 28"/>
          <p:cNvCxnSpPr/>
          <p:nvPr/>
        </p:nvCxnSpPr>
        <p:spPr>
          <a:xfrm flipV="1">
            <a:off x="8663385" y="2843687"/>
            <a:ext cx="1254346" cy="1137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8974638" y="4152013"/>
            <a:ext cx="2691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err="1" smtClean="0"/>
              <a:t>Choice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made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err="1" smtClean="0"/>
              <a:t>based</a:t>
            </a:r>
            <a:r>
              <a:rPr lang="pl-PL" sz="2000" dirty="0" smtClean="0"/>
              <a:t> on u(</a:t>
            </a:r>
            <a:r>
              <a:rPr lang="en-US" sz="2000" dirty="0" smtClean="0"/>
              <a:t>x</a:t>
            </a:r>
            <a:r>
              <a:rPr lang="pl-PL" sz="2000" baseline="-25000" dirty="0" smtClean="0"/>
              <a:t>i</a:t>
            </a:r>
            <a:r>
              <a:rPr lang="pl-PL" sz="2000" dirty="0" smtClean="0"/>
              <a:t>), </a:t>
            </a:r>
            <a:r>
              <a:rPr lang="pl-PL" sz="2000" dirty="0" err="1" smtClean="0"/>
              <a:t>i.e</a:t>
            </a:r>
            <a:r>
              <a:rPr lang="pl-PL" sz="2000" dirty="0" smtClean="0"/>
              <a:t>., on </a:t>
            </a:r>
            <a:r>
              <a:rPr lang="pl-PL" sz="2000" dirty="0" err="1" smtClean="0"/>
              <a:t>u</a:t>
            </a:r>
            <a:r>
              <a:rPr lang="pl-PL" sz="2000" baseline="-25000" dirty="0" err="1" smtClean="0"/>
              <a:t>i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80843" y="2753257"/>
            <a:ext cx="4369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/>
              <a:t>SIMULATIONS &amp; RESULTS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Equidistance Func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63" y="1166480"/>
            <a:ext cx="5298513" cy="4246321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pole tekstowe 23"/>
          <p:cNvSpPr txBox="1"/>
          <p:nvPr/>
        </p:nvSpPr>
        <p:spPr>
          <a:xfrm>
            <a:off x="471657" y="5701335"/>
            <a:ext cx="10983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*</a:t>
            </a:r>
            <a:r>
              <a:rPr lang="en-US" sz="1600" dirty="0" smtClean="0"/>
              <a:t>Evidence with the Wang model: Deco et al. (2007): ”Weber’s Law in Decision Making: Integrating Behavioral Data in Humans with a </a:t>
            </a:r>
            <a:r>
              <a:rPr lang="en-US" sz="1600" dirty="0" err="1" smtClean="0"/>
              <a:t>Neurophysiological</a:t>
            </a:r>
            <a:r>
              <a:rPr lang="en-US" sz="1600" dirty="0" smtClean="0"/>
              <a:t> Model” Deco and Rolls (2006): ”Decision-making and Weber’s law: a </a:t>
            </a:r>
            <a:r>
              <a:rPr lang="en-US" sz="1600" dirty="0" err="1" smtClean="0"/>
              <a:t>neurophysiological</a:t>
            </a:r>
            <a:r>
              <a:rPr lang="en-US" sz="1600" dirty="0" smtClean="0"/>
              <a:t> model”</a:t>
            </a:r>
            <a:endParaRPr lang="pl-PL" sz="1600" dirty="0" smtClean="0"/>
          </a:p>
          <a:p>
            <a:endParaRPr lang="pl-PL" sz="1600" dirty="0" smtClean="0"/>
          </a:p>
          <a:p>
            <a:endParaRPr lang="en-US" sz="1600" dirty="0" smtClean="0"/>
          </a:p>
        </p:txBody>
      </p:sp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MY FIRST ATTEMPT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15359" y="1265038"/>
            <a:ext cx="464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Standard </a:t>
            </a:r>
            <a:r>
              <a:rPr lang="pl-PL" i="1" dirty="0" err="1" smtClean="0"/>
              <a:t>sequence</a:t>
            </a:r>
            <a:r>
              <a:rPr lang="pl-PL" i="1" dirty="0" smtClean="0"/>
              <a:t> of </a:t>
            </a:r>
            <a:r>
              <a:rPr lang="pl-PL" i="1" dirty="0" err="1" smtClean="0"/>
              <a:t>outcomes</a:t>
            </a:r>
            <a:r>
              <a:rPr lang="pl-PL" i="1" dirty="0" smtClean="0"/>
              <a:t> (Weber Law*)</a:t>
            </a:r>
            <a:endParaRPr lang="en-US" i="1" dirty="0"/>
          </a:p>
        </p:txBody>
      </p:sp>
      <p:pic>
        <p:nvPicPr>
          <p:cNvPr id="10" name="Obraz 9" descr="Weighting Functi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086" y="1154553"/>
            <a:ext cx="5298517" cy="424633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663722" y="1256666"/>
            <a:ext cx="464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 smtClean="0"/>
              <a:t>Weighting</a:t>
            </a:r>
            <a:r>
              <a:rPr lang="pl-PL" i="1" dirty="0" smtClean="0"/>
              <a:t> </a:t>
            </a:r>
            <a:r>
              <a:rPr lang="pl-PL" i="1" dirty="0" err="1" smtClean="0"/>
              <a:t>Function</a:t>
            </a:r>
            <a:r>
              <a:rPr lang="pl-PL" i="1" dirty="0" smtClean="0"/>
              <a:t>**</a:t>
            </a:r>
            <a:endParaRPr lang="en-US" i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11848" y="6364501"/>
            <a:ext cx="696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**</a:t>
            </a:r>
            <a:r>
              <a:rPr lang="en-US" sz="1600" dirty="0" smtClean="0"/>
              <a:t>Wu and Gonzalez</a:t>
            </a:r>
            <a:r>
              <a:rPr lang="pl-PL" sz="1600" dirty="0" smtClean="0"/>
              <a:t> (</a:t>
            </a:r>
            <a:r>
              <a:rPr lang="en-US" sz="1600" dirty="0" smtClean="0"/>
              <a:t>1999</a:t>
            </a:r>
            <a:r>
              <a:rPr lang="pl-PL" sz="1600" dirty="0" smtClean="0"/>
              <a:t>)</a:t>
            </a:r>
            <a:r>
              <a:rPr lang="en-US" sz="1600" dirty="0" smtClean="0"/>
              <a:t>: ”On the Shape of the Probability Weighting Function”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Obraz 14" descr="Constant Stimulus (2 neurons, seed 12345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306" y="1055758"/>
            <a:ext cx="5390438" cy="4320000"/>
          </a:xfrm>
          <a:prstGeom prst="rect">
            <a:avLst/>
          </a:prstGeom>
        </p:spPr>
      </p:pic>
      <p:pic>
        <p:nvPicPr>
          <p:cNvPr id="16" name="Obraz 15" descr="Lottery (4 neurons, prob 50%, seed 1234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5782" y="1051411"/>
            <a:ext cx="5390441" cy="4320000"/>
          </a:xfrm>
          <a:prstGeom prst="rect">
            <a:avLst/>
          </a:prstGeom>
        </p:spPr>
      </p:pic>
      <p:pic>
        <p:nvPicPr>
          <p:cNvPr id="18" name="Obraz 17" descr="Stimulus (4 neurons, prob 50%, seed 12345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1058" y="5163918"/>
            <a:ext cx="1347608" cy="1080000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UNDERWEIGHTING: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AN IL</a:t>
            </a:r>
            <a:r>
              <a:rPr lang="pl-PL" sz="4000" dirty="0" smtClean="0">
                <a:latin typeface="+mj-lt"/>
                <a:ea typeface="+mj-ea"/>
                <a:cs typeface="+mj-cs"/>
              </a:rPr>
              <a:t>L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USTRATIVE EXAMPLE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9" name="Obraz 18" descr="Stimulus (2 neurons, prob 100%, seed 12345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5360" y="5154800"/>
            <a:ext cx="1347618" cy="10800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622995" y="5476351"/>
            <a:ext cx="11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STIMULUS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040728" y="5467977"/>
            <a:ext cx="11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STIMULUS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225533" y="5426114"/>
            <a:ext cx="121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A: 2 </a:t>
            </a:r>
            <a:r>
              <a:rPr lang="pl-PL" sz="1400" dirty="0" err="1" smtClean="0"/>
              <a:t>neurons</a:t>
            </a:r>
            <a:endParaRPr lang="pl-PL" sz="1400" dirty="0" smtClean="0"/>
          </a:p>
          <a:p>
            <a:r>
              <a:rPr lang="pl-PL" sz="1400" dirty="0" smtClean="0"/>
              <a:t>B: no </a:t>
            </a:r>
            <a:r>
              <a:rPr lang="pl-PL" sz="1400" dirty="0" err="1" smtClean="0"/>
              <a:t>stimulus</a:t>
            </a:r>
            <a:endParaRPr lang="en-US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532739" y="5407692"/>
            <a:ext cx="336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A: 4 </a:t>
            </a:r>
            <a:r>
              <a:rPr lang="pl-PL" sz="1400" dirty="0" err="1" smtClean="0"/>
              <a:t>neurons</a:t>
            </a:r>
            <a:r>
              <a:rPr lang="pl-PL" sz="1400" dirty="0" smtClean="0"/>
              <a:t> </a:t>
            </a:r>
            <a:r>
              <a:rPr lang="pl-PL" sz="1400" dirty="0" err="1" smtClean="0"/>
              <a:t>with</a:t>
            </a:r>
            <a:r>
              <a:rPr lang="pl-PL" sz="1400" dirty="0" smtClean="0"/>
              <a:t> </a:t>
            </a:r>
            <a:r>
              <a:rPr lang="pl-PL" sz="1400" dirty="0" err="1" smtClean="0"/>
              <a:t>prob</a:t>
            </a:r>
            <a:r>
              <a:rPr lang="pl-PL" sz="1400" dirty="0" smtClean="0"/>
              <a:t> 0.5 (</a:t>
            </a:r>
            <a:r>
              <a:rPr lang="pl-PL" sz="1400" dirty="0" err="1" smtClean="0"/>
              <a:t>sampling</a:t>
            </a:r>
            <a:r>
              <a:rPr lang="pl-PL" sz="1400" dirty="0" smtClean="0"/>
              <a:t> 50ms)</a:t>
            </a:r>
          </a:p>
          <a:p>
            <a:r>
              <a:rPr lang="pl-PL" sz="1400" dirty="0" smtClean="0"/>
              <a:t>B: no </a:t>
            </a:r>
            <a:r>
              <a:rPr lang="pl-PL" sz="1400" dirty="0" err="1" smtClean="0"/>
              <a:t>stimulus</a:t>
            </a:r>
            <a:endParaRPr lang="en-US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803095" y="3205431"/>
            <a:ext cx="31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</a:p>
          <a:p>
            <a:r>
              <a:rPr lang="pl-PL" dirty="0" smtClean="0"/>
              <a:t>B</a:t>
            </a:r>
            <a:endParaRPr lang="en-US" dirty="0"/>
          </a:p>
        </p:txBody>
      </p:sp>
      <p:cxnSp>
        <p:nvCxnSpPr>
          <p:cNvPr id="22" name="Łącznik prosty 21"/>
          <p:cNvCxnSpPr/>
          <p:nvPr/>
        </p:nvCxnSpPr>
        <p:spPr>
          <a:xfrm>
            <a:off x="5114593" y="3406399"/>
            <a:ext cx="2612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5116268" y="3689427"/>
            <a:ext cx="2612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THREE LEVELS OF REALISM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575387" y="1979529"/>
            <a:ext cx="6639329" cy="270300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000" dirty="0" err="1" smtClean="0"/>
              <a:t>Simulating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model </a:t>
            </a:r>
            <a:r>
              <a:rPr lang="pl-PL" sz="2000" dirty="0" err="1" smtClean="0"/>
              <a:t>with</a:t>
            </a:r>
            <a:r>
              <a:rPr lang="pl-PL" sz="2000" dirty="0" smtClean="0"/>
              <a:t> </a:t>
            </a:r>
            <a:r>
              <a:rPr lang="pl-PL" sz="2000" dirty="0" err="1" smtClean="0"/>
              <a:t>intensities</a:t>
            </a:r>
            <a:r>
              <a:rPr lang="pl-PL" sz="2000" dirty="0" smtClean="0"/>
              <a:t> </a:t>
            </a:r>
            <a:r>
              <a:rPr lang="pl-PL" sz="2000" dirty="0" err="1" smtClean="0"/>
              <a:t>represented</a:t>
            </a:r>
            <a:r>
              <a:rPr lang="pl-PL" sz="2000" dirty="0" smtClean="0"/>
              <a:t> as </a:t>
            </a:r>
            <a:r>
              <a:rPr lang="pl-PL" sz="2000" dirty="0" err="1" smtClean="0"/>
              <a:t>real</a:t>
            </a:r>
            <a:r>
              <a:rPr lang="pl-PL" sz="2000" dirty="0" smtClean="0"/>
              <a:t> </a:t>
            </a:r>
            <a:r>
              <a:rPr lang="pl-PL" sz="2000" dirty="0" err="1" smtClean="0"/>
              <a:t>numbers</a:t>
            </a:r>
            <a:r>
              <a:rPr lang="pl-PL" sz="2000" dirty="0" smtClean="0"/>
              <a:t> (</a:t>
            </a:r>
            <a:r>
              <a:rPr lang="pl-PL" sz="2000" dirty="0" err="1" smtClean="0"/>
              <a:t>i.e</a:t>
            </a:r>
            <a:r>
              <a:rPr lang="pl-PL" sz="2000" dirty="0" smtClean="0"/>
              <a:t>., </a:t>
            </a:r>
            <a:r>
              <a:rPr lang="pl-PL" sz="2000" dirty="0" err="1" smtClean="0"/>
              <a:t>without</a:t>
            </a:r>
            <a:r>
              <a:rPr lang="pl-PL" sz="2000" dirty="0" smtClean="0"/>
              <a:t> </a:t>
            </a:r>
            <a:r>
              <a:rPr lang="pl-PL" sz="2000" dirty="0" err="1" smtClean="0"/>
              <a:t>taking</a:t>
            </a:r>
            <a:r>
              <a:rPr lang="pl-PL" sz="2000" dirty="0" smtClean="0"/>
              <a:t> </a:t>
            </a:r>
            <a:r>
              <a:rPr lang="pl-PL" sz="2000" dirty="0" err="1" smtClean="0"/>
              <a:t>into</a:t>
            </a:r>
            <a:r>
              <a:rPr lang="pl-PL" sz="2000" dirty="0" smtClean="0"/>
              <a:t> </a:t>
            </a:r>
            <a:r>
              <a:rPr lang="pl-PL" sz="2000" dirty="0" err="1" smtClean="0"/>
              <a:t>account</a:t>
            </a:r>
            <a:r>
              <a:rPr lang="pl-PL" sz="2000" dirty="0" smtClean="0"/>
              <a:t> </a:t>
            </a:r>
            <a:r>
              <a:rPr lang="pl-PL" sz="2000" dirty="0" err="1" smtClean="0"/>
              <a:t>that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input</a:t>
            </a:r>
            <a:r>
              <a:rPr lang="pl-PL" sz="2000" dirty="0" smtClean="0"/>
              <a:t> channel </a:t>
            </a:r>
            <a:r>
              <a:rPr lang="pl-PL" sz="2000" dirty="0" err="1" smtClean="0"/>
              <a:t>consists</a:t>
            </a:r>
            <a:r>
              <a:rPr lang="pl-PL" sz="2000" dirty="0" smtClean="0"/>
              <a:t> of a limited </a:t>
            </a:r>
            <a:r>
              <a:rPr lang="pl-PL" sz="2000" dirty="0" err="1" smtClean="0"/>
              <a:t>number</a:t>
            </a:r>
            <a:r>
              <a:rPr lang="pl-PL" sz="2000" dirty="0" smtClean="0"/>
              <a:t> of </a:t>
            </a:r>
            <a:r>
              <a:rPr lang="pl-PL" sz="2000" dirty="0" err="1" smtClean="0"/>
              <a:t>neurons</a:t>
            </a:r>
            <a:r>
              <a:rPr lang="pl-PL" sz="2000" dirty="0" smtClean="0"/>
              <a:t>).</a:t>
            </a:r>
            <a:endParaRPr lang="en-US" sz="20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pl-PL" sz="2000" dirty="0" err="1" smtClean="0"/>
              <a:t>Simulating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model </a:t>
            </a:r>
            <a:r>
              <a:rPr lang="pl-PL" sz="2000" dirty="0" err="1" smtClean="0"/>
              <a:t>with</a:t>
            </a:r>
            <a:r>
              <a:rPr lang="pl-PL" sz="2000" dirty="0" smtClean="0"/>
              <a:t> ”</a:t>
            </a:r>
            <a:r>
              <a:rPr lang="pl-PL" sz="2000" dirty="0" err="1" smtClean="0"/>
              <a:t>normative</a:t>
            </a:r>
            <a:r>
              <a:rPr lang="pl-PL" sz="2000" dirty="0" smtClean="0"/>
              <a:t>” </a:t>
            </a:r>
            <a:r>
              <a:rPr lang="pl-PL" sz="2000" dirty="0" err="1" smtClean="0"/>
              <a:t>intensities</a:t>
            </a:r>
            <a:r>
              <a:rPr lang="pl-PL" sz="2000" dirty="0" smtClean="0"/>
              <a:t>, </a:t>
            </a:r>
            <a:r>
              <a:rPr lang="pl-PL" sz="2000" dirty="0" err="1" smtClean="0"/>
              <a:t>i.e</a:t>
            </a:r>
            <a:r>
              <a:rPr lang="pl-PL" sz="2000" dirty="0" smtClean="0"/>
              <a:t>., </a:t>
            </a:r>
            <a:r>
              <a:rPr lang="pl-PL" sz="2000" dirty="0" err="1" smtClean="0"/>
              <a:t>with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stepwise</a:t>
            </a:r>
            <a:r>
              <a:rPr lang="pl-PL" sz="2000" dirty="0" smtClean="0"/>
              <a:t> </a:t>
            </a:r>
            <a:r>
              <a:rPr lang="pl-PL" sz="2000" dirty="0" err="1" smtClean="0"/>
              <a:t>function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gamma </a:t>
            </a:r>
            <a:r>
              <a:rPr lang="pl-PL" sz="2000" dirty="0" err="1" smtClean="0"/>
              <a:t>frequency</a:t>
            </a:r>
            <a:r>
              <a:rPr lang="pl-PL" sz="2000" dirty="0" smtClean="0"/>
              <a:t> for </a:t>
            </a:r>
            <a:r>
              <a:rPr lang="pl-PL" sz="2000" dirty="0" err="1" smtClean="0"/>
              <a:t>representing</a:t>
            </a:r>
            <a:r>
              <a:rPr lang="pl-PL" sz="2000" dirty="0" smtClean="0"/>
              <a:t> </a:t>
            </a:r>
            <a:r>
              <a:rPr lang="pl-PL" sz="2000" dirty="0" err="1" smtClean="0"/>
              <a:t>utility</a:t>
            </a:r>
            <a:r>
              <a:rPr lang="pl-PL" sz="2000" dirty="0" smtClean="0"/>
              <a:t> </a:t>
            </a:r>
            <a:r>
              <a:rPr lang="pl-PL" sz="2000" dirty="0" err="1" smtClean="0"/>
              <a:t>levels</a:t>
            </a:r>
            <a:r>
              <a:rPr lang="pl-PL" sz="2000" dirty="0" smtClean="0"/>
              <a:t> and </a:t>
            </a:r>
            <a:r>
              <a:rPr lang="pl-PL" sz="2000" dirty="0" err="1" smtClean="0"/>
              <a:t>low</a:t>
            </a:r>
            <a:r>
              <a:rPr lang="pl-PL" sz="2000" dirty="0" smtClean="0"/>
              <a:t> beta </a:t>
            </a:r>
            <a:r>
              <a:rPr lang="pl-PL" sz="2000" dirty="0" err="1" smtClean="0"/>
              <a:t>frequency</a:t>
            </a:r>
            <a:r>
              <a:rPr lang="pl-PL" sz="2000" dirty="0" smtClean="0"/>
              <a:t> to </a:t>
            </a:r>
            <a:r>
              <a:rPr lang="pl-PL" sz="2000" dirty="0" err="1" smtClean="0"/>
              <a:t>represent</a:t>
            </a:r>
            <a:r>
              <a:rPr lang="pl-PL" sz="2000" dirty="0" smtClean="0"/>
              <a:t> </a:t>
            </a:r>
            <a:r>
              <a:rPr lang="pl-PL" sz="2000" dirty="0" err="1" smtClean="0"/>
              <a:t>probability</a:t>
            </a:r>
            <a:r>
              <a:rPr lang="pl-PL" sz="20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pl-PL" sz="2000" dirty="0" err="1" smtClean="0"/>
              <a:t>Defining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neural</a:t>
            </a:r>
            <a:r>
              <a:rPr lang="pl-PL" sz="2000" dirty="0" smtClean="0"/>
              <a:t> </a:t>
            </a:r>
            <a:r>
              <a:rPr lang="pl-PL" sz="2000" dirty="0" err="1" smtClean="0"/>
              <a:t>code</a:t>
            </a:r>
            <a:r>
              <a:rPr lang="pl-PL" sz="2000" dirty="0" smtClean="0"/>
              <a:t> </a:t>
            </a:r>
            <a:r>
              <a:rPr lang="pl-PL" sz="2000" dirty="0" err="1" smtClean="0"/>
              <a:t>based</a:t>
            </a:r>
            <a:r>
              <a:rPr lang="pl-PL" sz="2000" dirty="0" smtClean="0"/>
              <a:t> on „</a:t>
            </a:r>
            <a:r>
              <a:rPr lang="pl-PL" sz="2000" dirty="0" err="1" smtClean="0"/>
              <a:t>normative</a:t>
            </a:r>
            <a:r>
              <a:rPr lang="pl-PL" sz="2000" dirty="0" smtClean="0"/>
              <a:t>” </a:t>
            </a:r>
            <a:r>
              <a:rPr lang="pl-PL" sz="2000" dirty="0" err="1" smtClean="0"/>
              <a:t>intensities</a:t>
            </a:r>
            <a:r>
              <a:rPr lang="pl-PL" sz="2000" dirty="0" smtClean="0"/>
              <a:t> and </a:t>
            </a:r>
            <a:r>
              <a:rPr lang="pl-PL" sz="2000" dirty="0" err="1" smtClean="0"/>
              <a:t>simulate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model </a:t>
            </a:r>
            <a:r>
              <a:rPr lang="pl-PL" sz="2000" dirty="0" err="1" smtClean="0"/>
              <a:t>with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neural</a:t>
            </a:r>
            <a:r>
              <a:rPr lang="pl-PL" sz="2000" dirty="0" smtClean="0"/>
              <a:t> </a:t>
            </a:r>
            <a:r>
              <a:rPr lang="pl-PL" sz="2000" dirty="0" err="1" smtClean="0"/>
              <a:t>code</a:t>
            </a:r>
            <a:r>
              <a:rPr lang="pl-PL" sz="2000" dirty="0" smtClean="0"/>
              <a:t>. </a:t>
            </a:r>
          </a:p>
        </p:txBody>
      </p:sp>
      <p:cxnSp>
        <p:nvCxnSpPr>
          <p:cNvPr id="5" name="Łącznik prosty 4"/>
          <p:cNvCxnSpPr/>
          <p:nvPr/>
        </p:nvCxnSpPr>
        <p:spPr>
          <a:xfrm flipH="1">
            <a:off x="7988440" y="532592"/>
            <a:ext cx="10048" cy="1678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7998488" y="2200620"/>
            <a:ext cx="2883877" cy="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9445450" y="1145537"/>
            <a:ext cx="261257" cy="106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8331759" y="1155586"/>
            <a:ext cx="581130" cy="1045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9999785" y="1137164"/>
            <a:ext cx="261257" cy="10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12"/>
          <p:cNvCxnSpPr/>
          <p:nvPr/>
        </p:nvCxnSpPr>
        <p:spPr>
          <a:xfrm flipV="1">
            <a:off x="7666892" y="1145538"/>
            <a:ext cx="3205424" cy="10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10550769" y="75365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I = 3.14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0829" y="2679939"/>
            <a:ext cx="4076130" cy="672957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9887578" y="247192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+ 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Obraz 17" descr="Intensity_beta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191" y="3727889"/>
            <a:ext cx="2391558" cy="2391558"/>
          </a:xfrm>
          <a:prstGeom prst="rect">
            <a:avLst/>
          </a:prstGeom>
        </p:spPr>
      </p:pic>
      <p:pic>
        <p:nvPicPr>
          <p:cNvPr id="19" name="Obraz 18" descr="ScatterPlot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7262" y="3707842"/>
            <a:ext cx="2421653" cy="2421653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7194620" y="79382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1)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236488" y="37095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2)</a:t>
            </a:r>
            <a:endParaRPr lang="en-US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9619622" y="36810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Overweight (30ms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9639" y="823119"/>
            <a:ext cx="5525760" cy="552576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OVERWEIGHTING: MECHANISM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874207" y="2071635"/>
            <a:ext cx="4421274" cy="3203742"/>
            <a:chOff x="874207" y="1820435"/>
            <a:chExt cx="4421274" cy="3203742"/>
          </a:xfrm>
        </p:grpSpPr>
        <p:cxnSp>
          <p:nvCxnSpPr>
            <p:cNvPr id="5" name="Łącznik prosty 4"/>
            <p:cNvCxnSpPr/>
            <p:nvPr/>
          </p:nvCxnSpPr>
          <p:spPr>
            <a:xfrm>
              <a:off x="874207" y="3155182"/>
              <a:ext cx="4421274" cy="10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>
            <a:xfrm>
              <a:off x="1688124" y="2662813"/>
              <a:ext cx="0" cy="10751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2734826" y="2664488"/>
              <a:ext cx="0" cy="10751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3791574" y="2666164"/>
              <a:ext cx="0" cy="10751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>
              <a:off x="1728316" y="3938955"/>
              <a:ext cx="110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d=14.2ms</a:t>
              </a:r>
              <a:endParaRPr lang="en-US" dirty="0"/>
            </a:p>
          </p:txBody>
        </p:sp>
        <p:cxnSp>
          <p:nvCxnSpPr>
            <p:cNvPr id="13" name="Łącznik prosty 12"/>
            <p:cNvCxnSpPr/>
            <p:nvPr/>
          </p:nvCxnSpPr>
          <p:spPr>
            <a:xfrm>
              <a:off x="1688123" y="3898760"/>
              <a:ext cx="1024932" cy="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>
              <a:off x="2754923" y="3900435"/>
              <a:ext cx="1024932" cy="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3831772" y="3902109"/>
              <a:ext cx="1024932" cy="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H="1" flipV="1">
              <a:off x="1507253" y="1999622"/>
              <a:ext cx="1" cy="302455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H="1" flipV="1">
              <a:off x="4211844" y="1971158"/>
              <a:ext cx="1" cy="302455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1770170" y="1820435"/>
              <a:ext cx="2119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/>
                <a:t>Δ</a:t>
              </a:r>
              <a:r>
                <a:rPr lang="pl-PL" sz="2800" dirty="0" smtClean="0"/>
                <a:t>t = 30-40ms</a:t>
              </a:r>
              <a:endParaRPr lang="en-US" sz="2800" dirty="0"/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1688123" y="4541855"/>
              <a:ext cx="3165231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MY ANSWER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32"/>
          <p:cNvGrpSpPr/>
          <p:nvPr/>
        </p:nvGrpSpPr>
        <p:grpSpPr>
          <a:xfrm>
            <a:off x="874207" y="2071635"/>
            <a:ext cx="4421274" cy="3203742"/>
            <a:chOff x="874207" y="1820435"/>
            <a:chExt cx="4421274" cy="3203742"/>
          </a:xfrm>
        </p:grpSpPr>
        <p:cxnSp>
          <p:nvCxnSpPr>
            <p:cNvPr id="5" name="Łącznik prosty 4"/>
            <p:cNvCxnSpPr/>
            <p:nvPr/>
          </p:nvCxnSpPr>
          <p:spPr>
            <a:xfrm>
              <a:off x="874207" y="3155182"/>
              <a:ext cx="4421274" cy="10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>
            <a:xfrm>
              <a:off x="1688124" y="2662813"/>
              <a:ext cx="0" cy="10751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2734826" y="2664488"/>
              <a:ext cx="0" cy="10751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3791574" y="2666164"/>
              <a:ext cx="0" cy="10751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>
              <a:off x="1728316" y="3938955"/>
              <a:ext cx="110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d=14.2ms</a:t>
              </a:r>
              <a:endParaRPr lang="en-US" dirty="0"/>
            </a:p>
          </p:txBody>
        </p:sp>
        <p:cxnSp>
          <p:nvCxnSpPr>
            <p:cNvPr id="13" name="Łącznik prosty 12"/>
            <p:cNvCxnSpPr/>
            <p:nvPr/>
          </p:nvCxnSpPr>
          <p:spPr>
            <a:xfrm>
              <a:off x="1688123" y="3898760"/>
              <a:ext cx="1024932" cy="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>
              <a:off x="2754923" y="3900435"/>
              <a:ext cx="1024932" cy="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3831772" y="3902109"/>
              <a:ext cx="1024932" cy="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H="1" flipV="1">
              <a:off x="1507253" y="1999622"/>
              <a:ext cx="1" cy="302455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H="1" flipV="1">
              <a:off x="4211844" y="1971158"/>
              <a:ext cx="1" cy="302455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1770170" y="1820435"/>
              <a:ext cx="2119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/>
                <a:t>Δ</a:t>
              </a:r>
              <a:r>
                <a:rPr lang="pl-PL" sz="2800" dirty="0" smtClean="0"/>
                <a:t>t = 30-40ms</a:t>
              </a:r>
              <a:endParaRPr lang="en-US" sz="2800" dirty="0"/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1688123" y="4541855"/>
              <a:ext cx="3165231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ole tekstowe 16"/>
          <p:cNvSpPr txBox="1"/>
          <p:nvPr/>
        </p:nvSpPr>
        <p:spPr>
          <a:xfrm>
            <a:off x="6993653" y="2964264"/>
            <a:ext cx="233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3*d /</a:t>
            </a:r>
            <a:r>
              <a:rPr lang="el-GR" sz="4800" dirty="0" smtClean="0"/>
              <a:t> Δ</a:t>
            </a:r>
            <a:r>
              <a:rPr lang="pl-PL" sz="4800" dirty="0" smtClean="0"/>
              <a:t>t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verweighting (beta)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681" y="441284"/>
            <a:ext cx="5987667" cy="5987667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OVERWEIGHTING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Weighting Functi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4136" y="1598544"/>
            <a:ext cx="4280596" cy="343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CONCLUSIONS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575387" y="1467080"/>
            <a:ext cx="11281668" cy="4431301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key</a:t>
            </a:r>
            <a:r>
              <a:rPr lang="pl-PL" sz="2000" dirty="0" smtClean="0"/>
              <a:t> </a:t>
            </a:r>
            <a:r>
              <a:rPr lang="pl-PL" sz="2000" dirty="0" err="1" smtClean="0"/>
              <a:t>mechanism</a:t>
            </a:r>
            <a:r>
              <a:rPr lang="pl-PL" sz="2000" dirty="0" smtClean="0"/>
              <a:t> of </a:t>
            </a:r>
            <a:r>
              <a:rPr lang="pl-PL" sz="2000" dirty="0" err="1" smtClean="0"/>
              <a:t>risk-aversion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related</a:t>
            </a:r>
            <a:r>
              <a:rPr lang="pl-PL" sz="2000" dirty="0" smtClean="0"/>
              <a:t> to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choice</a:t>
            </a:r>
            <a:r>
              <a:rPr lang="pl-PL" sz="2000" dirty="0" smtClean="0"/>
              <a:t> </a:t>
            </a:r>
            <a:r>
              <a:rPr lang="pl-PL" sz="2000" dirty="0" err="1" smtClean="0"/>
              <a:t>circuit</a:t>
            </a:r>
            <a:r>
              <a:rPr lang="pl-PL" sz="2000" dirty="0" smtClean="0"/>
              <a:t>. </a:t>
            </a:r>
            <a:r>
              <a:rPr lang="pl-PL" sz="2000" dirty="0" err="1" smtClean="0"/>
              <a:t>This</a:t>
            </a:r>
            <a:r>
              <a:rPr lang="pl-PL" sz="2000" dirty="0" smtClean="0"/>
              <a:t> </a:t>
            </a:r>
            <a:r>
              <a:rPr lang="pl-PL" sz="2000" dirty="0" err="1" smtClean="0"/>
              <a:t>does</a:t>
            </a:r>
            <a:r>
              <a:rPr lang="pl-PL" sz="2000" dirty="0" smtClean="0"/>
              <a:t> not </a:t>
            </a:r>
            <a:r>
              <a:rPr lang="pl-PL" sz="2000" dirty="0" err="1" smtClean="0"/>
              <a:t>exclude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possibility</a:t>
            </a:r>
            <a:r>
              <a:rPr lang="pl-PL" sz="2000" dirty="0" smtClean="0"/>
              <a:t> </a:t>
            </a:r>
            <a:r>
              <a:rPr lang="pl-PL" sz="2000" dirty="0" err="1" smtClean="0"/>
              <a:t>that</a:t>
            </a:r>
            <a:r>
              <a:rPr lang="pl-PL" sz="2000" dirty="0" smtClean="0"/>
              <a:t> </a:t>
            </a:r>
            <a:r>
              <a:rPr lang="pl-PL" sz="2000" dirty="0" err="1" smtClean="0"/>
              <a:t>saturation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needs</a:t>
            </a:r>
            <a:r>
              <a:rPr lang="pl-PL" sz="2000" dirty="0" smtClean="0"/>
              <a:t> (</a:t>
            </a:r>
            <a:r>
              <a:rPr lang="pl-PL" sz="2000" dirty="0" err="1" smtClean="0"/>
              <a:t>concave</a:t>
            </a:r>
            <a:r>
              <a:rPr lang="pl-PL" sz="2000" dirty="0" smtClean="0"/>
              <a:t> u </a:t>
            </a:r>
            <a:r>
              <a:rPr lang="pl-PL" sz="2000" dirty="0" err="1" smtClean="0"/>
              <a:t>function</a:t>
            </a:r>
            <a:r>
              <a:rPr lang="pl-PL" sz="2000" dirty="0" smtClean="0"/>
              <a:t>) </a:t>
            </a:r>
            <a:r>
              <a:rPr lang="pl-PL" sz="2000" dirty="0" err="1" smtClean="0"/>
              <a:t>might</a:t>
            </a:r>
            <a:r>
              <a:rPr lang="pl-PL" sz="2000" dirty="0" smtClean="0"/>
              <a:t> </a:t>
            </a:r>
            <a:r>
              <a:rPr lang="pl-PL" sz="2000" dirty="0" err="1" smtClean="0"/>
              <a:t>also</a:t>
            </a:r>
            <a:r>
              <a:rPr lang="pl-PL" sz="2000" dirty="0" smtClean="0"/>
              <a:t> </a:t>
            </a:r>
            <a:r>
              <a:rPr lang="pl-PL" sz="2000" dirty="0" err="1" smtClean="0"/>
              <a:t>contribute</a:t>
            </a:r>
            <a:r>
              <a:rPr lang="pl-PL" sz="2000" dirty="0" smtClean="0"/>
              <a:t> to </a:t>
            </a:r>
            <a:r>
              <a:rPr lang="pl-PL" sz="2000" dirty="0" err="1" smtClean="0"/>
              <a:t>risk-aversion</a:t>
            </a:r>
            <a:r>
              <a:rPr lang="pl-PL" sz="2000" dirty="0" smtClean="0"/>
              <a:t>. </a:t>
            </a:r>
          </a:p>
          <a:p>
            <a:pPr marL="457189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weighting</a:t>
            </a:r>
            <a:r>
              <a:rPr lang="pl-PL" sz="2000" dirty="0" smtClean="0"/>
              <a:t> </a:t>
            </a:r>
            <a:r>
              <a:rPr lang="pl-PL" sz="2000" dirty="0" err="1" smtClean="0"/>
              <a:t>function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not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issue</a:t>
            </a:r>
            <a:r>
              <a:rPr lang="pl-PL" sz="2000" dirty="0" smtClean="0"/>
              <a:t> of </a:t>
            </a:r>
            <a:r>
              <a:rPr lang="pl-PL" sz="2000" dirty="0" err="1" smtClean="0"/>
              <a:t>misrepresentation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probability</a:t>
            </a:r>
            <a:r>
              <a:rPr lang="pl-PL" sz="2000" dirty="0" smtClean="0"/>
              <a:t>. </a:t>
            </a:r>
          </a:p>
          <a:p>
            <a:pPr marL="457189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dirty="0" err="1" smtClean="0"/>
              <a:t>Probability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encoded</a:t>
            </a:r>
            <a:r>
              <a:rPr lang="pl-PL" sz="2000" dirty="0" smtClean="0"/>
              <a:t> </a:t>
            </a:r>
            <a:r>
              <a:rPr lang="pl-PL" sz="2000" dirty="0" err="1" smtClean="0"/>
              <a:t>over</a:t>
            </a:r>
            <a:r>
              <a:rPr lang="pl-PL" sz="2000" dirty="0" smtClean="0"/>
              <a:t> time. </a:t>
            </a:r>
          </a:p>
          <a:p>
            <a:pPr marL="457189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dirty="0" err="1" smtClean="0"/>
              <a:t>Probability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likely</a:t>
            </a:r>
            <a:r>
              <a:rPr lang="pl-PL" sz="2000" dirty="0" smtClean="0"/>
              <a:t> to be </a:t>
            </a:r>
            <a:r>
              <a:rPr lang="pl-PL" sz="2000" dirty="0" err="1" smtClean="0"/>
              <a:t>encoded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low-beta</a:t>
            </a:r>
            <a:r>
              <a:rPr lang="pl-PL" sz="2000" dirty="0" smtClean="0"/>
              <a:t> band (12.5-16Hz). </a:t>
            </a:r>
            <a:r>
              <a:rPr lang="pl-PL" sz="2000" dirty="0" err="1" smtClean="0"/>
              <a:t>If</a:t>
            </a:r>
            <a:r>
              <a:rPr lang="pl-PL" sz="2000" dirty="0" smtClean="0"/>
              <a:t> so, </a:t>
            </a:r>
            <a:r>
              <a:rPr lang="pl-PL" sz="2000" dirty="0" err="1" smtClean="0"/>
              <a:t>entropy</a:t>
            </a:r>
            <a:r>
              <a:rPr lang="pl-PL" sz="2000" dirty="0" smtClean="0"/>
              <a:t> of </a:t>
            </a:r>
            <a:r>
              <a:rPr lang="pl-PL" sz="2000" dirty="0" err="1" smtClean="0"/>
              <a:t>low-beta</a:t>
            </a:r>
            <a:r>
              <a:rPr lang="pl-PL" sz="2000" dirty="0" smtClean="0"/>
              <a:t> band (not </a:t>
            </a:r>
            <a:r>
              <a:rPr lang="pl-PL" sz="2000" dirty="0" err="1" smtClean="0"/>
              <a:t>its</a:t>
            </a:r>
            <a:r>
              <a:rPr lang="pl-PL" sz="2000" dirty="0" smtClean="0"/>
              <a:t> </a:t>
            </a:r>
            <a:r>
              <a:rPr lang="pl-PL" sz="2000" dirty="0" err="1" smtClean="0"/>
              <a:t>power</a:t>
            </a:r>
            <a:r>
              <a:rPr lang="pl-PL" sz="2000" dirty="0" smtClean="0"/>
              <a:t>) </a:t>
            </a:r>
            <a:r>
              <a:rPr lang="pl-PL" sz="2000" dirty="0" err="1" smtClean="0"/>
              <a:t>should</a:t>
            </a:r>
            <a:r>
              <a:rPr lang="pl-PL" sz="2000" dirty="0" smtClean="0"/>
              <a:t> </a:t>
            </a:r>
            <a:r>
              <a:rPr lang="pl-PL" sz="2000" dirty="0" err="1" smtClean="0"/>
              <a:t>reflect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entropy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distribution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outcomes</a:t>
            </a:r>
            <a:r>
              <a:rPr lang="pl-PL" sz="2000" dirty="0" smtClean="0"/>
              <a:t> (not </a:t>
            </a:r>
            <a:r>
              <a:rPr lang="pl-PL" sz="2000" dirty="0" err="1" smtClean="0"/>
              <a:t>probabilities</a:t>
            </a:r>
            <a:r>
              <a:rPr lang="pl-PL" sz="2000" dirty="0" smtClean="0"/>
              <a:t>). </a:t>
            </a:r>
          </a:p>
          <a:p>
            <a:pPr marL="457189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dirty="0" err="1" smtClean="0"/>
              <a:t>Underweighting</a:t>
            </a:r>
            <a:r>
              <a:rPr lang="pl-PL" sz="2000" dirty="0" smtClean="0"/>
              <a:t> of medium and high </a:t>
            </a:r>
            <a:r>
              <a:rPr lang="pl-PL" sz="2000" dirty="0" err="1" smtClean="0"/>
              <a:t>probabilities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a </a:t>
            </a:r>
            <a:r>
              <a:rPr lang="pl-PL" sz="2000" dirty="0" err="1" smtClean="0"/>
              <a:t>result</a:t>
            </a:r>
            <a:r>
              <a:rPr lang="pl-PL" sz="2000" dirty="0" smtClean="0"/>
              <a:t> of </a:t>
            </a:r>
            <a:r>
              <a:rPr lang="pl-PL" sz="2000" dirty="0" err="1" smtClean="0"/>
              <a:t>slower</a:t>
            </a:r>
            <a:r>
              <a:rPr lang="pl-PL" sz="2000" dirty="0" smtClean="0"/>
              <a:t> </a:t>
            </a:r>
            <a:r>
              <a:rPr lang="pl-PL" sz="2000" dirty="0" err="1" smtClean="0"/>
              <a:t>integration-to-the-bound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case</a:t>
            </a:r>
            <a:r>
              <a:rPr lang="pl-PL" sz="2000" dirty="0" smtClean="0"/>
              <a:t> of </a:t>
            </a:r>
            <a:r>
              <a:rPr lang="pl-PL" sz="2000" dirty="0" err="1" smtClean="0"/>
              <a:t>uncertain</a:t>
            </a:r>
            <a:r>
              <a:rPr lang="pl-PL" sz="2000" dirty="0" smtClean="0"/>
              <a:t> </a:t>
            </a:r>
            <a:r>
              <a:rPr lang="pl-PL" sz="2000" dirty="0" err="1" smtClean="0"/>
              <a:t>lotteries</a:t>
            </a:r>
            <a:r>
              <a:rPr lang="pl-PL" sz="2000" dirty="0" smtClean="0"/>
              <a:t>. </a:t>
            </a:r>
          </a:p>
          <a:p>
            <a:pPr marL="457189" indent="-457189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Overweighting of low probabilities is related to the difference between the multiplicity of the synapse constant (in the range of 14-15ms) and the period of sampling (30-40ms) – simulations pending.</a:t>
            </a: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71034" y="2852936"/>
            <a:ext cx="3014504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l-PL" sz="4000" dirty="0" smtClean="0">
                <a:latin typeface="+mj-lt"/>
              </a:rPr>
              <a:t>THANK YOU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INTRODUCTION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575387" y="1426864"/>
            <a:ext cx="11281668" cy="409972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dirty="0" err="1" smtClean="0"/>
              <a:t>Risk-aversion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decision-making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known</a:t>
            </a:r>
            <a:r>
              <a:rPr lang="pl-PL" dirty="0" smtClean="0"/>
              <a:t> for </a:t>
            </a:r>
            <a:r>
              <a:rPr lang="pl-PL" dirty="0" err="1" smtClean="0"/>
              <a:t>centuries</a:t>
            </a:r>
            <a:r>
              <a:rPr lang="pl-PL" dirty="0" smtClean="0"/>
              <a:t>. </a:t>
            </a:r>
            <a:r>
              <a:rPr lang="en-US" dirty="0" smtClean="0"/>
              <a:t>Evidence of risk aversion is present in decisions of other species (</a:t>
            </a:r>
            <a:r>
              <a:rPr lang="en-US" dirty="0" err="1" smtClean="0"/>
              <a:t>Caraco</a:t>
            </a:r>
            <a:r>
              <a:rPr lang="en-US" dirty="0" smtClean="0"/>
              <a:t> et al., 1990; Bateson, 2002).  </a:t>
            </a:r>
            <a:endParaRPr lang="pl-PL" dirty="0" smtClean="0"/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Early explanation of risk aversion (for gains) is due to Daniel Bernoulli (1738) who suggested that people evaluate options by their utility rather than </a:t>
            </a:r>
            <a:r>
              <a:rPr lang="pl-PL" dirty="0" smtClean="0"/>
              <a:t>by </a:t>
            </a:r>
            <a:r>
              <a:rPr lang="en-US" dirty="0" smtClean="0"/>
              <a:t>their objective value. </a:t>
            </a:r>
            <a:r>
              <a:rPr lang="pl-PL" dirty="0" err="1" smtClean="0"/>
              <a:t>Utility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concave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objective</a:t>
            </a:r>
            <a:r>
              <a:rPr lang="pl-PL" dirty="0" smtClean="0"/>
              <a:t> </a:t>
            </a:r>
            <a:r>
              <a:rPr lang="pl-PL" dirty="0" err="1" smtClean="0"/>
              <a:t>value</a:t>
            </a:r>
            <a:r>
              <a:rPr lang="pl-PL" dirty="0" smtClean="0"/>
              <a:t> (</a:t>
            </a:r>
            <a:r>
              <a:rPr lang="pl-PL" dirty="0" err="1" smtClean="0"/>
              <a:t>saturation</a:t>
            </a:r>
            <a:r>
              <a:rPr lang="pl-PL" dirty="0" smtClean="0"/>
              <a:t> of </a:t>
            </a:r>
            <a:r>
              <a:rPr lang="pl-PL" dirty="0" err="1" smtClean="0"/>
              <a:t>needs</a:t>
            </a:r>
            <a:r>
              <a:rPr lang="pl-PL" dirty="0" smtClean="0"/>
              <a:t>)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leads</a:t>
            </a:r>
            <a:r>
              <a:rPr lang="pl-PL" dirty="0" smtClean="0"/>
              <a:t> to </a:t>
            </a:r>
            <a:r>
              <a:rPr lang="pl-PL" dirty="0" err="1" smtClean="0"/>
              <a:t>risk-aversion</a:t>
            </a:r>
            <a:r>
              <a:rPr lang="pl-PL" dirty="0" smtClean="0"/>
              <a:t>.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Expected utility theory was formalized by von Neumann and Morgenstern (1947)</a:t>
            </a:r>
            <a:r>
              <a:rPr lang="pl-PL" dirty="0" smtClean="0"/>
              <a:t>.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en-US" dirty="0" smtClean="0"/>
              <a:t>Allais paradox (1953) </a:t>
            </a:r>
            <a:r>
              <a:rPr lang="pl-PL" dirty="0" err="1" smtClean="0"/>
              <a:t>shows</a:t>
            </a:r>
            <a:r>
              <a:rPr lang="pl-PL" dirty="0" smtClean="0"/>
              <a:t> </a:t>
            </a:r>
            <a:r>
              <a:rPr lang="pl-PL" dirty="0" err="1" smtClean="0"/>
              <a:t>inconsistency</a:t>
            </a:r>
            <a:r>
              <a:rPr lang="pl-PL" dirty="0" smtClean="0"/>
              <a:t> of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choices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expected</a:t>
            </a:r>
            <a:r>
              <a:rPr lang="pl-PL" dirty="0" smtClean="0"/>
              <a:t> </a:t>
            </a:r>
            <a:r>
              <a:rPr lang="pl-PL" dirty="0" err="1" smtClean="0"/>
              <a:t>utility</a:t>
            </a:r>
            <a:r>
              <a:rPr lang="pl-PL" dirty="0" smtClean="0"/>
              <a:t> </a:t>
            </a:r>
            <a:r>
              <a:rPr lang="pl-PL" dirty="0" err="1" smtClean="0"/>
              <a:t>theory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., </a:t>
            </a:r>
            <a:r>
              <a:rPr lang="pl-PL" dirty="0" err="1" smtClean="0"/>
              <a:t>certainty</a:t>
            </a:r>
            <a:r>
              <a:rPr lang="pl-PL" dirty="0" smtClean="0"/>
              <a:t> </a:t>
            </a:r>
            <a:r>
              <a:rPr lang="pl-PL" dirty="0" err="1" smtClean="0"/>
              <a:t>effect</a:t>
            </a:r>
            <a:r>
              <a:rPr lang="pl-PL" dirty="0" smtClean="0"/>
              <a:t>).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Prospect Theory (</a:t>
            </a:r>
            <a:r>
              <a:rPr lang="en-US" dirty="0" err="1" smtClean="0"/>
              <a:t>Kahneman</a:t>
            </a:r>
            <a:r>
              <a:rPr lang="en-US" dirty="0" smtClean="0"/>
              <a:t> and </a:t>
            </a:r>
            <a:r>
              <a:rPr lang="en-US" dirty="0" err="1" smtClean="0"/>
              <a:t>Tversky</a:t>
            </a:r>
            <a:r>
              <a:rPr lang="en-US" dirty="0" smtClean="0"/>
              <a:t>, 197</a:t>
            </a:r>
            <a:r>
              <a:rPr lang="pl-PL" dirty="0" smtClean="0"/>
              <a:t>7, 197</a:t>
            </a:r>
            <a:r>
              <a:rPr lang="en-US" dirty="0" smtClean="0"/>
              <a:t>9)</a:t>
            </a:r>
            <a:r>
              <a:rPr lang="pl-PL" dirty="0" smtClean="0"/>
              <a:t> </a:t>
            </a:r>
            <a:r>
              <a:rPr lang="en-US" dirty="0" smtClean="0"/>
              <a:t>conceptualizes subjective value </a:t>
            </a:r>
            <a:r>
              <a:rPr lang="pl-PL" dirty="0" smtClean="0"/>
              <a:t>of a </a:t>
            </a:r>
            <a:r>
              <a:rPr lang="pl-PL" dirty="0" err="1" smtClean="0"/>
              <a:t>lottery</a:t>
            </a:r>
            <a:r>
              <a:rPr lang="pl-PL" dirty="0" smtClean="0"/>
              <a:t> </a:t>
            </a:r>
            <a:r>
              <a:rPr lang="en-US" dirty="0" smtClean="0"/>
              <a:t>as a product of value function v(x) and the probability weighting function w(p)</a:t>
            </a:r>
            <a:r>
              <a:rPr lang="pl-PL" dirty="0" smtClean="0"/>
              <a:t>, </a:t>
            </a:r>
            <a:r>
              <a:rPr lang="pl-PL" dirty="0" err="1" smtClean="0"/>
              <a:t>i.e</a:t>
            </a:r>
            <a:r>
              <a:rPr lang="pl-PL" dirty="0" smtClean="0"/>
              <a:t>., V(x, p) = v(x)*w(p). </a:t>
            </a:r>
            <a:r>
              <a:rPr lang="en-US" dirty="0" smtClean="0"/>
              <a:t> </a:t>
            </a:r>
            <a:endParaRPr lang="pl-PL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/>
          <p:cNvSpPr/>
          <p:nvPr/>
        </p:nvSpPr>
        <p:spPr>
          <a:xfrm>
            <a:off x="1115366" y="1637881"/>
            <a:ext cx="3496827" cy="3336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olny kształt 9"/>
          <p:cNvSpPr/>
          <p:nvPr/>
        </p:nvSpPr>
        <p:spPr>
          <a:xfrm flipH="1">
            <a:off x="2572382" y="793842"/>
            <a:ext cx="6501283" cy="3918859"/>
          </a:xfrm>
          <a:custGeom>
            <a:avLst/>
            <a:gdLst>
              <a:gd name="connsiteX0" fmla="*/ 944545 w 4319490"/>
              <a:gd name="connsiteY0" fmla="*/ 2190541 h 3165231"/>
              <a:gd name="connsiteX1" fmla="*/ 783771 w 4319490"/>
              <a:gd name="connsiteY1" fmla="*/ 2180492 h 3165231"/>
              <a:gd name="connsiteX2" fmla="*/ 643094 w 4319490"/>
              <a:gd name="connsiteY2" fmla="*/ 2150347 h 3165231"/>
              <a:gd name="connsiteX3" fmla="*/ 532562 w 4319490"/>
              <a:gd name="connsiteY3" fmla="*/ 2120202 h 3165231"/>
              <a:gd name="connsiteX4" fmla="*/ 502417 w 4319490"/>
              <a:gd name="connsiteY4" fmla="*/ 2110154 h 3165231"/>
              <a:gd name="connsiteX5" fmla="*/ 472272 w 4319490"/>
              <a:gd name="connsiteY5" fmla="*/ 2090057 h 3165231"/>
              <a:gd name="connsiteX6" fmla="*/ 411982 w 4319490"/>
              <a:gd name="connsiteY6" fmla="*/ 2069960 h 3165231"/>
              <a:gd name="connsiteX7" fmla="*/ 381837 w 4319490"/>
              <a:gd name="connsiteY7" fmla="*/ 2059912 h 3165231"/>
              <a:gd name="connsiteX8" fmla="*/ 351692 w 4319490"/>
              <a:gd name="connsiteY8" fmla="*/ 2049864 h 3165231"/>
              <a:gd name="connsiteX9" fmla="*/ 311499 w 4319490"/>
              <a:gd name="connsiteY9" fmla="*/ 2039815 h 3165231"/>
              <a:gd name="connsiteX10" fmla="*/ 251209 w 4319490"/>
              <a:gd name="connsiteY10" fmla="*/ 2009670 h 3165231"/>
              <a:gd name="connsiteX11" fmla="*/ 221064 w 4319490"/>
              <a:gd name="connsiteY11" fmla="*/ 1989574 h 3165231"/>
              <a:gd name="connsiteX12" fmla="*/ 160773 w 4319490"/>
              <a:gd name="connsiteY12" fmla="*/ 1969477 h 3165231"/>
              <a:gd name="connsiteX13" fmla="*/ 130628 w 4319490"/>
              <a:gd name="connsiteY13" fmla="*/ 1959429 h 3165231"/>
              <a:gd name="connsiteX14" fmla="*/ 120580 w 4319490"/>
              <a:gd name="connsiteY14" fmla="*/ 1929283 h 3165231"/>
              <a:gd name="connsiteX15" fmla="*/ 80387 w 4319490"/>
              <a:gd name="connsiteY15" fmla="*/ 1868993 h 3165231"/>
              <a:gd name="connsiteX16" fmla="*/ 40193 w 4319490"/>
              <a:gd name="connsiteY16" fmla="*/ 1798655 h 3165231"/>
              <a:gd name="connsiteX17" fmla="*/ 30145 w 4319490"/>
              <a:gd name="connsiteY17" fmla="*/ 1768510 h 3165231"/>
              <a:gd name="connsiteX18" fmla="*/ 10048 w 4319490"/>
              <a:gd name="connsiteY18" fmla="*/ 1738365 h 3165231"/>
              <a:gd name="connsiteX19" fmla="*/ 0 w 4319490"/>
              <a:gd name="connsiteY19" fmla="*/ 1698171 h 3165231"/>
              <a:gd name="connsiteX20" fmla="*/ 10048 w 4319490"/>
              <a:gd name="connsiteY20" fmla="*/ 1256044 h 3165231"/>
              <a:gd name="connsiteX21" fmla="*/ 30145 w 4319490"/>
              <a:gd name="connsiteY21" fmla="*/ 1195754 h 3165231"/>
              <a:gd name="connsiteX22" fmla="*/ 40193 w 4319490"/>
              <a:gd name="connsiteY22" fmla="*/ 1165609 h 3165231"/>
              <a:gd name="connsiteX23" fmla="*/ 60290 w 4319490"/>
              <a:gd name="connsiteY23" fmla="*/ 1135464 h 3165231"/>
              <a:gd name="connsiteX24" fmla="*/ 110532 w 4319490"/>
              <a:gd name="connsiteY24" fmla="*/ 1045029 h 3165231"/>
              <a:gd name="connsiteX25" fmla="*/ 190918 w 4319490"/>
              <a:gd name="connsiteY25" fmla="*/ 924448 h 3165231"/>
              <a:gd name="connsiteX26" fmla="*/ 211015 w 4319490"/>
              <a:gd name="connsiteY26" fmla="*/ 894303 h 3165231"/>
              <a:gd name="connsiteX27" fmla="*/ 221064 w 4319490"/>
              <a:gd name="connsiteY27" fmla="*/ 864158 h 3165231"/>
              <a:gd name="connsiteX28" fmla="*/ 261257 w 4319490"/>
              <a:gd name="connsiteY28" fmla="*/ 803868 h 3165231"/>
              <a:gd name="connsiteX29" fmla="*/ 311499 w 4319490"/>
              <a:gd name="connsiteY29" fmla="*/ 713433 h 3165231"/>
              <a:gd name="connsiteX30" fmla="*/ 341644 w 4319490"/>
              <a:gd name="connsiteY30" fmla="*/ 693336 h 3165231"/>
              <a:gd name="connsiteX31" fmla="*/ 391885 w 4319490"/>
              <a:gd name="connsiteY31" fmla="*/ 643094 h 3165231"/>
              <a:gd name="connsiteX32" fmla="*/ 452176 w 4319490"/>
              <a:gd name="connsiteY32" fmla="*/ 622998 h 3165231"/>
              <a:gd name="connsiteX33" fmla="*/ 482321 w 4319490"/>
              <a:gd name="connsiteY33" fmla="*/ 612949 h 3165231"/>
              <a:gd name="connsiteX34" fmla="*/ 512466 w 4319490"/>
              <a:gd name="connsiteY34" fmla="*/ 592853 h 3165231"/>
              <a:gd name="connsiteX35" fmla="*/ 542611 w 4319490"/>
              <a:gd name="connsiteY35" fmla="*/ 562708 h 3165231"/>
              <a:gd name="connsiteX36" fmla="*/ 582804 w 4319490"/>
              <a:gd name="connsiteY36" fmla="*/ 502418 h 3165231"/>
              <a:gd name="connsiteX37" fmla="*/ 612949 w 4319490"/>
              <a:gd name="connsiteY37" fmla="*/ 482321 h 3165231"/>
              <a:gd name="connsiteX38" fmla="*/ 622998 w 4319490"/>
              <a:gd name="connsiteY38" fmla="*/ 452176 h 3165231"/>
              <a:gd name="connsiteX39" fmla="*/ 683288 w 4319490"/>
              <a:gd name="connsiteY39" fmla="*/ 411982 h 3165231"/>
              <a:gd name="connsiteX40" fmla="*/ 703384 w 4319490"/>
              <a:gd name="connsiteY40" fmla="*/ 381837 h 3165231"/>
              <a:gd name="connsiteX41" fmla="*/ 783771 w 4319490"/>
              <a:gd name="connsiteY41" fmla="*/ 351692 h 3165231"/>
              <a:gd name="connsiteX42" fmla="*/ 813916 w 4319490"/>
              <a:gd name="connsiteY42" fmla="*/ 331596 h 3165231"/>
              <a:gd name="connsiteX43" fmla="*/ 904351 w 4319490"/>
              <a:gd name="connsiteY43" fmla="*/ 301451 h 3165231"/>
              <a:gd name="connsiteX44" fmla="*/ 934496 w 4319490"/>
              <a:gd name="connsiteY44" fmla="*/ 291402 h 3165231"/>
              <a:gd name="connsiteX45" fmla="*/ 964642 w 4319490"/>
              <a:gd name="connsiteY45" fmla="*/ 281354 h 3165231"/>
              <a:gd name="connsiteX46" fmla="*/ 994787 w 4319490"/>
              <a:gd name="connsiteY46" fmla="*/ 261257 h 3165231"/>
              <a:gd name="connsiteX47" fmla="*/ 1055077 w 4319490"/>
              <a:gd name="connsiteY47" fmla="*/ 241160 h 3165231"/>
              <a:gd name="connsiteX48" fmla="*/ 1085222 w 4319490"/>
              <a:gd name="connsiteY48" fmla="*/ 231112 h 3165231"/>
              <a:gd name="connsiteX49" fmla="*/ 1125415 w 4319490"/>
              <a:gd name="connsiteY49" fmla="*/ 211015 h 3165231"/>
              <a:gd name="connsiteX50" fmla="*/ 1215850 w 4319490"/>
              <a:gd name="connsiteY50" fmla="*/ 160774 h 3165231"/>
              <a:gd name="connsiteX51" fmla="*/ 1245995 w 4319490"/>
              <a:gd name="connsiteY51" fmla="*/ 140677 h 3165231"/>
              <a:gd name="connsiteX52" fmla="*/ 1296237 w 4319490"/>
              <a:gd name="connsiteY52" fmla="*/ 130629 h 3165231"/>
              <a:gd name="connsiteX53" fmla="*/ 1336431 w 4319490"/>
              <a:gd name="connsiteY53" fmla="*/ 120580 h 3165231"/>
              <a:gd name="connsiteX54" fmla="*/ 1396721 w 4319490"/>
              <a:gd name="connsiteY54" fmla="*/ 100483 h 3165231"/>
              <a:gd name="connsiteX55" fmla="*/ 1426866 w 4319490"/>
              <a:gd name="connsiteY55" fmla="*/ 90435 h 3165231"/>
              <a:gd name="connsiteX56" fmla="*/ 1457011 w 4319490"/>
              <a:gd name="connsiteY56" fmla="*/ 80387 h 3165231"/>
              <a:gd name="connsiteX57" fmla="*/ 1557494 w 4319490"/>
              <a:gd name="connsiteY57" fmla="*/ 60290 h 3165231"/>
              <a:gd name="connsiteX58" fmla="*/ 1637881 w 4319490"/>
              <a:gd name="connsiteY58" fmla="*/ 40193 h 3165231"/>
              <a:gd name="connsiteX59" fmla="*/ 1698171 w 4319490"/>
              <a:gd name="connsiteY59" fmla="*/ 0 h 3165231"/>
              <a:gd name="connsiteX60" fmla="*/ 2260879 w 4319490"/>
              <a:gd name="connsiteY60" fmla="*/ 10048 h 3165231"/>
              <a:gd name="connsiteX61" fmla="*/ 2291024 w 4319490"/>
              <a:gd name="connsiteY61" fmla="*/ 20097 h 3165231"/>
              <a:gd name="connsiteX62" fmla="*/ 2371411 w 4319490"/>
              <a:gd name="connsiteY62" fmla="*/ 60290 h 3165231"/>
              <a:gd name="connsiteX63" fmla="*/ 2471894 w 4319490"/>
              <a:gd name="connsiteY63" fmla="*/ 90435 h 3165231"/>
              <a:gd name="connsiteX64" fmla="*/ 2502039 w 4319490"/>
              <a:gd name="connsiteY64" fmla="*/ 100483 h 3165231"/>
              <a:gd name="connsiteX65" fmla="*/ 2572378 w 4319490"/>
              <a:gd name="connsiteY65" fmla="*/ 110532 h 3165231"/>
              <a:gd name="connsiteX66" fmla="*/ 2602523 w 4319490"/>
              <a:gd name="connsiteY66" fmla="*/ 120580 h 3165231"/>
              <a:gd name="connsiteX67" fmla="*/ 2733151 w 4319490"/>
              <a:gd name="connsiteY67" fmla="*/ 130629 h 3165231"/>
              <a:gd name="connsiteX68" fmla="*/ 2763296 w 4319490"/>
              <a:gd name="connsiteY68" fmla="*/ 150725 h 3165231"/>
              <a:gd name="connsiteX69" fmla="*/ 2793442 w 4319490"/>
              <a:gd name="connsiteY69" fmla="*/ 160774 h 3165231"/>
              <a:gd name="connsiteX70" fmla="*/ 2883877 w 4319490"/>
              <a:gd name="connsiteY70" fmla="*/ 211015 h 3165231"/>
              <a:gd name="connsiteX71" fmla="*/ 2974312 w 4319490"/>
              <a:gd name="connsiteY71" fmla="*/ 251209 h 3165231"/>
              <a:gd name="connsiteX72" fmla="*/ 3004457 w 4319490"/>
              <a:gd name="connsiteY72" fmla="*/ 261257 h 3165231"/>
              <a:gd name="connsiteX73" fmla="*/ 3064747 w 4319490"/>
              <a:gd name="connsiteY73" fmla="*/ 301451 h 3165231"/>
              <a:gd name="connsiteX74" fmla="*/ 3094892 w 4319490"/>
              <a:gd name="connsiteY74" fmla="*/ 321547 h 3165231"/>
              <a:gd name="connsiteX75" fmla="*/ 3125037 w 4319490"/>
              <a:gd name="connsiteY75" fmla="*/ 351692 h 3165231"/>
              <a:gd name="connsiteX76" fmla="*/ 3155182 w 4319490"/>
              <a:gd name="connsiteY76" fmla="*/ 361741 h 3165231"/>
              <a:gd name="connsiteX77" fmla="*/ 3215472 w 4319490"/>
              <a:gd name="connsiteY77" fmla="*/ 411982 h 3165231"/>
              <a:gd name="connsiteX78" fmla="*/ 3245617 w 4319490"/>
              <a:gd name="connsiteY78" fmla="*/ 422031 h 3165231"/>
              <a:gd name="connsiteX79" fmla="*/ 3265714 w 4319490"/>
              <a:gd name="connsiteY79" fmla="*/ 452176 h 3165231"/>
              <a:gd name="connsiteX80" fmla="*/ 3336053 w 4319490"/>
              <a:gd name="connsiteY80" fmla="*/ 512466 h 3165231"/>
              <a:gd name="connsiteX81" fmla="*/ 3366198 w 4319490"/>
              <a:gd name="connsiteY81" fmla="*/ 532563 h 3165231"/>
              <a:gd name="connsiteX82" fmla="*/ 3426488 w 4319490"/>
              <a:gd name="connsiteY82" fmla="*/ 552659 h 3165231"/>
              <a:gd name="connsiteX83" fmla="*/ 3496826 w 4319490"/>
              <a:gd name="connsiteY83" fmla="*/ 612949 h 3165231"/>
              <a:gd name="connsiteX84" fmla="*/ 3587261 w 4319490"/>
              <a:gd name="connsiteY84" fmla="*/ 643094 h 3165231"/>
              <a:gd name="connsiteX85" fmla="*/ 3617406 w 4319490"/>
              <a:gd name="connsiteY85" fmla="*/ 653143 h 3165231"/>
              <a:gd name="connsiteX86" fmla="*/ 3647551 w 4319490"/>
              <a:gd name="connsiteY86" fmla="*/ 673240 h 3165231"/>
              <a:gd name="connsiteX87" fmla="*/ 3657600 w 4319490"/>
              <a:gd name="connsiteY87" fmla="*/ 703385 h 3165231"/>
              <a:gd name="connsiteX88" fmla="*/ 3697793 w 4319490"/>
              <a:gd name="connsiteY88" fmla="*/ 763675 h 3165231"/>
              <a:gd name="connsiteX89" fmla="*/ 3727938 w 4319490"/>
              <a:gd name="connsiteY89" fmla="*/ 844062 h 3165231"/>
              <a:gd name="connsiteX90" fmla="*/ 3768132 w 4319490"/>
              <a:gd name="connsiteY90" fmla="*/ 904352 h 3165231"/>
              <a:gd name="connsiteX91" fmla="*/ 3798277 w 4319490"/>
              <a:gd name="connsiteY91" fmla="*/ 924448 h 3165231"/>
              <a:gd name="connsiteX92" fmla="*/ 3848518 w 4319490"/>
              <a:gd name="connsiteY92" fmla="*/ 974690 h 3165231"/>
              <a:gd name="connsiteX93" fmla="*/ 3868615 w 4319490"/>
              <a:gd name="connsiteY93" fmla="*/ 1004835 h 3165231"/>
              <a:gd name="connsiteX94" fmla="*/ 3928905 w 4319490"/>
              <a:gd name="connsiteY94" fmla="*/ 1065125 h 3165231"/>
              <a:gd name="connsiteX95" fmla="*/ 3959050 w 4319490"/>
              <a:gd name="connsiteY95" fmla="*/ 1095270 h 3165231"/>
              <a:gd name="connsiteX96" fmla="*/ 3989195 w 4319490"/>
              <a:gd name="connsiteY96" fmla="*/ 1125415 h 3165231"/>
              <a:gd name="connsiteX97" fmla="*/ 4019340 w 4319490"/>
              <a:gd name="connsiteY97" fmla="*/ 1145512 h 3165231"/>
              <a:gd name="connsiteX98" fmla="*/ 4059534 w 4319490"/>
              <a:gd name="connsiteY98" fmla="*/ 1205802 h 3165231"/>
              <a:gd name="connsiteX99" fmla="*/ 4089679 w 4319490"/>
              <a:gd name="connsiteY99" fmla="*/ 1296237 h 3165231"/>
              <a:gd name="connsiteX100" fmla="*/ 4099727 w 4319490"/>
              <a:gd name="connsiteY100" fmla="*/ 1326382 h 3165231"/>
              <a:gd name="connsiteX101" fmla="*/ 4109776 w 4319490"/>
              <a:gd name="connsiteY101" fmla="*/ 1356527 h 3165231"/>
              <a:gd name="connsiteX102" fmla="*/ 4129872 w 4319490"/>
              <a:gd name="connsiteY102" fmla="*/ 1446963 h 3165231"/>
              <a:gd name="connsiteX103" fmla="*/ 4149969 w 4319490"/>
              <a:gd name="connsiteY103" fmla="*/ 1507253 h 3165231"/>
              <a:gd name="connsiteX104" fmla="*/ 4180114 w 4319490"/>
              <a:gd name="connsiteY104" fmla="*/ 1597688 h 3165231"/>
              <a:gd name="connsiteX105" fmla="*/ 4190162 w 4319490"/>
              <a:gd name="connsiteY105" fmla="*/ 1627833 h 3165231"/>
              <a:gd name="connsiteX106" fmla="*/ 4230356 w 4319490"/>
              <a:gd name="connsiteY106" fmla="*/ 1688123 h 3165231"/>
              <a:gd name="connsiteX107" fmla="*/ 4250453 w 4319490"/>
              <a:gd name="connsiteY107" fmla="*/ 1748413 h 3165231"/>
              <a:gd name="connsiteX108" fmla="*/ 4270549 w 4319490"/>
              <a:gd name="connsiteY108" fmla="*/ 1778558 h 3165231"/>
              <a:gd name="connsiteX109" fmla="*/ 4290646 w 4319490"/>
              <a:gd name="connsiteY109" fmla="*/ 1848897 h 3165231"/>
              <a:gd name="connsiteX110" fmla="*/ 4310743 w 4319490"/>
              <a:gd name="connsiteY110" fmla="*/ 1919235 h 3165231"/>
              <a:gd name="connsiteX111" fmla="*/ 4300694 w 4319490"/>
              <a:gd name="connsiteY111" fmla="*/ 2130251 h 3165231"/>
              <a:gd name="connsiteX112" fmla="*/ 4290646 w 4319490"/>
              <a:gd name="connsiteY112" fmla="*/ 2160396 h 3165231"/>
              <a:gd name="connsiteX113" fmla="*/ 4270549 w 4319490"/>
              <a:gd name="connsiteY113" fmla="*/ 2250831 h 3165231"/>
              <a:gd name="connsiteX114" fmla="*/ 4250453 w 4319490"/>
              <a:gd name="connsiteY114" fmla="*/ 2280976 h 3165231"/>
              <a:gd name="connsiteX115" fmla="*/ 4220307 w 4319490"/>
              <a:gd name="connsiteY115" fmla="*/ 2341266 h 3165231"/>
              <a:gd name="connsiteX116" fmla="*/ 4200211 w 4319490"/>
              <a:gd name="connsiteY116" fmla="*/ 2401556 h 3165231"/>
              <a:gd name="connsiteX117" fmla="*/ 4190162 w 4319490"/>
              <a:gd name="connsiteY117" fmla="*/ 2431701 h 3165231"/>
              <a:gd name="connsiteX118" fmla="*/ 4180114 w 4319490"/>
              <a:gd name="connsiteY118" fmla="*/ 2471894 h 3165231"/>
              <a:gd name="connsiteX119" fmla="*/ 4149969 w 4319490"/>
              <a:gd name="connsiteY119" fmla="*/ 2632668 h 3165231"/>
              <a:gd name="connsiteX120" fmla="*/ 4089679 w 4319490"/>
              <a:gd name="connsiteY120" fmla="*/ 2662813 h 3165231"/>
              <a:gd name="connsiteX121" fmla="*/ 4049485 w 4319490"/>
              <a:gd name="connsiteY121" fmla="*/ 2682910 h 3165231"/>
              <a:gd name="connsiteX122" fmla="*/ 3989195 w 4319490"/>
              <a:gd name="connsiteY122" fmla="*/ 2703007 h 3165231"/>
              <a:gd name="connsiteX123" fmla="*/ 3959050 w 4319490"/>
              <a:gd name="connsiteY123" fmla="*/ 2713055 h 3165231"/>
              <a:gd name="connsiteX124" fmla="*/ 3838470 w 4319490"/>
              <a:gd name="connsiteY124" fmla="*/ 2813538 h 3165231"/>
              <a:gd name="connsiteX125" fmla="*/ 3778180 w 4319490"/>
              <a:gd name="connsiteY125" fmla="*/ 2843683 h 3165231"/>
              <a:gd name="connsiteX126" fmla="*/ 3748035 w 4319490"/>
              <a:gd name="connsiteY126" fmla="*/ 2853732 h 3165231"/>
              <a:gd name="connsiteX127" fmla="*/ 3687745 w 4319490"/>
              <a:gd name="connsiteY127" fmla="*/ 2893925 h 3165231"/>
              <a:gd name="connsiteX128" fmla="*/ 3657600 w 4319490"/>
              <a:gd name="connsiteY128" fmla="*/ 2914022 h 3165231"/>
              <a:gd name="connsiteX129" fmla="*/ 3617406 w 4319490"/>
              <a:gd name="connsiteY129" fmla="*/ 2944167 h 3165231"/>
              <a:gd name="connsiteX130" fmla="*/ 3587261 w 4319490"/>
              <a:gd name="connsiteY130" fmla="*/ 2954215 h 3165231"/>
              <a:gd name="connsiteX131" fmla="*/ 3557116 w 4319490"/>
              <a:gd name="connsiteY131" fmla="*/ 2984360 h 3165231"/>
              <a:gd name="connsiteX132" fmla="*/ 3496826 w 4319490"/>
              <a:gd name="connsiteY132" fmla="*/ 3014505 h 3165231"/>
              <a:gd name="connsiteX133" fmla="*/ 3436536 w 4319490"/>
              <a:gd name="connsiteY133" fmla="*/ 3054699 h 3165231"/>
              <a:gd name="connsiteX134" fmla="*/ 3376246 w 4319490"/>
              <a:gd name="connsiteY134" fmla="*/ 3094892 h 3165231"/>
              <a:gd name="connsiteX135" fmla="*/ 3346101 w 4319490"/>
              <a:gd name="connsiteY135" fmla="*/ 3104941 h 3165231"/>
              <a:gd name="connsiteX136" fmla="*/ 3315956 w 4319490"/>
              <a:gd name="connsiteY136" fmla="*/ 3125037 h 3165231"/>
              <a:gd name="connsiteX137" fmla="*/ 3255666 w 4319490"/>
              <a:gd name="connsiteY137" fmla="*/ 3145134 h 3165231"/>
              <a:gd name="connsiteX138" fmla="*/ 3225521 w 4319490"/>
              <a:gd name="connsiteY138" fmla="*/ 3155182 h 3165231"/>
              <a:gd name="connsiteX139" fmla="*/ 3195376 w 4319490"/>
              <a:gd name="connsiteY139" fmla="*/ 3165231 h 3165231"/>
              <a:gd name="connsiteX140" fmla="*/ 2924070 w 4319490"/>
              <a:gd name="connsiteY140" fmla="*/ 3155182 h 3165231"/>
              <a:gd name="connsiteX141" fmla="*/ 2833635 w 4319490"/>
              <a:gd name="connsiteY141" fmla="*/ 3125037 h 3165231"/>
              <a:gd name="connsiteX142" fmla="*/ 2803490 w 4319490"/>
              <a:gd name="connsiteY142" fmla="*/ 3114989 h 3165231"/>
              <a:gd name="connsiteX143" fmla="*/ 2753248 w 4319490"/>
              <a:gd name="connsiteY143" fmla="*/ 3034602 h 3165231"/>
              <a:gd name="connsiteX144" fmla="*/ 2743200 w 4319490"/>
              <a:gd name="connsiteY144" fmla="*/ 3004457 h 3165231"/>
              <a:gd name="connsiteX145" fmla="*/ 2713055 w 4319490"/>
              <a:gd name="connsiteY145" fmla="*/ 2984360 h 3165231"/>
              <a:gd name="connsiteX146" fmla="*/ 2692958 w 4319490"/>
              <a:gd name="connsiteY146" fmla="*/ 2903974 h 3165231"/>
              <a:gd name="connsiteX147" fmla="*/ 2682910 w 4319490"/>
              <a:gd name="connsiteY147" fmla="*/ 2823587 h 3165231"/>
              <a:gd name="connsiteX148" fmla="*/ 2652765 w 4319490"/>
              <a:gd name="connsiteY148" fmla="*/ 2813538 h 3165231"/>
              <a:gd name="connsiteX149" fmla="*/ 2612571 w 4319490"/>
              <a:gd name="connsiteY149" fmla="*/ 2803490 h 3165231"/>
              <a:gd name="connsiteX150" fmla="*/ 2451798 w 4319490"/>
              <a:gd name="connsiteY150" fmla="*/ 2823587 h 3165231"/>
              <a:gd name="connsiteX151" fmla="*/ 2421653 w 4319490"/>
              <a:gd name="connsiteY151" fmla="*/ 2833635 h 3165231"/>
              <a:gd name="connsiteX152" fmla="*/ 2331217 w 4319490"/>
              <a:gd name="connsiteY152" fmla="*/ 2873829 h 3165231"/>
              <a:gd name="connsiteX153" fmla="*/ 2301072 w 4319490"/>
              <a:gd name="connsiteY153" fmla="*/ 2883877 h 3165231"/>
              <a:gd name="connsiteX154" fmla="*/ 2210637 w 4319490"/>
              <a:gd name="connsiteY154" fmla="*/ 2924070 h 3165231"/>
              <a:gd name="connsiteX155" fmla="*/ 2180492 w 4319490"/>
              <a:gd name="connsiteY155" fmla="*/ 2934119 h 3165231"/>
              <a:gd name="connsiteX156" fmla="*/ 2150347 w 4319490"/>
              <a:gd name="connsiteY156" fmla="*/ 2954215 h 3165231"/>
              <a:gd name="connsiteX157" fmla="*/ 2090057 w 4319490"/>
              <a:gd name="connsiteY157" fmla="*/ 2974312 h 3165231"/>
              <a:gd name="connsiteX158" fmla="*/ 2029767 w 4319490"/>
              <a:gd name="connsiteY158" fmla="*/ 3004457 h 3165231"/>
              <a:gd name="connsiteX159" fmla="*/ 1999622 w 4319490"/>
              <a:gd name="connsiteY159" fmla="*/ 3024554 h 3165231"/>
              <a:gd name="connsiteX160" fmla="*/ 1939332 w 4319490"/>
              <a:gd name="connsiteY160" fmla="*/ 3044651 h 3165231"/>
              <a:gd name="connsiteX161" fmla="*/ 1848896 w 4319490"/>
              <a:gd name="connsiteY161" fmla="*/ 3084844 h 3165231"/>
              <a:gd name="connsiteX162" fmla="*/ 1788606 w 4319490"/>
              <a:gd name="connsiteY162" fmla="*/ 3104941 h 3165231"/>
              <a:gd name="connsiteX163" fmla="*/ 1758461 w 4319490"/>
              <a:gd name="connsiteY163" fmla="*/ 3114989 h 3165231"/>
              <a:gd name="connsiteX164" fmla="*/ 1657978 w 4319490"/>
              <a:gd name="connsiteY164" fmla="*/ 3135086 h 3165231"/>
              <a:gd name="connsiteX165" fmla="*/ 1306285 w 4319490"/>
              <a:gd name="connsiteY165" fmla="*/ 3125037 h 3165231"/>
              <a:gd name="connsiteX166" fmla="*/ 1245995 w 4319490"/>
              <a:gd name="connsiteY166" fmla="*/ 3094892 h 3165231"/>
              <a:gd name="connsiteX167" fmla="*/ 1215850 w 4319490"/>
              <a:gd name="connsiteY167" fmla="*/ 3084844 h 3165231"/>
              <a:gd name="connsiteX168" fmla="*/ 1195754 w 4319490"/>
              <a:gd name="connsiteY168" fmla="*/ 3054699 h 3165231"/>
              <a:gd name="connsiteX169" fmla="*/ 1165609 w 4319490"/>
              <a:gd name="connsiteY169" fmla="*/ 3024554 h 3165231"/>
              <a:gd name="connsiteX170" fmla="*/ 1125415 w 4319490"/>
              <a:gd name="connsiteY170" fmla="*/ 2974312 h 3165231"/>
              <a:gd name="connsiteX171" fmla="*/ 1085222 w 4319490"/>
              <a:gd name="connsiteY171" fmla="*/ 2914022 h 3165231"/>
              <a:gd name="connsiteX172" fmla="*/ 1034980 w 4319490"/>
              <a:gd name="connsiteY172" fmla="*/ 2863780 h 3165231"/>
              <a:gd name="connsiteX173" fmla="*/ 1014883 w 4319490"/>
              <a:gd name="connsiteY173" fmla="*/ 2833635 h 3165231"/>
              <a:gd name="connsiteX174" fmla="*/ 944545 w 4319490"/>
              <a:gd name="connsiteY174" fmla="*/ 2753248 h 3165231"/>
              <a:gd name="connsiteX175" fmla="*/ 924448 w 4319490"/>
              <a:gd name="connsiteY175" fmla="*/ 2692958 h 3165231"/>
              <a:gd name="connsiteX176" fmla="*/ 934496 w 4319490"/>
              <a:gd name="connsiteY176" fmla="*/ 2562330 h 3165231"/>
              <a:gd name="connsiteX177" fmla="*/ 944545 w 4319490"/>
              <a:gd name="connsiteY177" fmla="*/ 2522136 h 3165231"/>
              <a:gd name="connsiteX178" fmla="*/ 934496 w 4319490"/>
              <a:gd name="connsiteY178" fmla="*/ 2401556 h 3165231"/>
              <a:gd name="connsiteX179" fmla="*/ 914400 w 4319490"/>
              <a:gd name="connsiteY179" fmla="*/ 2341266 h 3165231"/>
              <a:gd name="connsiteX180" fmla="*/ 904351 w 4319490"/>
              <a:gd name="connsiteY180" fmla="*/ 2311121 h 3165231"/>
              <a:gd name="connsiteX181" fmla="*/ 894303 w 4319490"/>
              <a:gd name="connsiteY181" fmla="*/ 2210637 h 316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319490" h="3165231">
                <a:moveTo>
                  <a:pt x="944545" y="2190541"/>
                </a:moveTo>
                <a:cubicBezTo>
                  <a:pt x="890954" y="2187191"/>
                  <a:pt x="837113" y="2186647"/>
                  <a:pt x="783771" y="2180492"/>
                </a:cubicBezTo>
                <a:cubicBezTo>
                  <a:pt x="712874" y="2172312"/>
                  <a:pt x="698988" y="2162768"/>
                  <a:pt x="643094" y="2150347"/>
                </a:cubicBezTo>
                <a:cubicBezTo>
                  <a:pt x="557870" y="2131408"/>
                  <a:pt x="626682" y="2151575"/>
                  <a:pt x="532562" y="2120202"/>
                </a:cubicBezTo>
                <a:lnTo>
                  <a:pt x="502417" y="2110154"/>
                </a:lnTo>
                <a:cubicBezTo>
                  <a:pt x="492369" y="2103455"/>
                  <a:pt x="483308" y="2094962"/>
                  <a:pt x="472272" y="2090057"/>
                </a:cubicBezTo>
                <a:cubicBezTo>
                  <a:pt x="452914" y="2081453"/>
                  <a:pt x="432079" y="2076659"/>
                  <a:pt x="411982" y="2069960"/>
                </a:cubicBezTo>
                <a:lnTo>
                  <a:pt x="381837" y="2059912"/>
                </a:lnTo>
                <a:cubicBezTo>
                  <a:pt x="371789" y="2056563"/>
                  <a:pt x="361968" y="2052433"/>
                  <a:pt x="351692" y="2049864"/>
                </a:cubicBezTo>
                <a:lnTo>
                  <a:pt x="311499" y="2039815"/>
                </a:lnTo>
                <a:cubicBezTo>
                  <a:pt x="225108" y="1982223"/>
                  <a:pt x="334412" y="2051272"/>
                  <a:pt x="251209" y="2009670"/>
                </a:cubicBezTo>
                <a:cubicBezTo>
                  <a:pt x="240407" y="2004269"/>
                  <a:pt x="232100" y="1994479"/>
                  <a:pt x="221064" y="1989574"/>
                </a:cubicBezTo>
                <a:cubicBezTo>
                  <a:pt x="201706" y="1980970"/>
                  <a:pt x="180870" y="1976176"/>
                  <a:pt x="160773" y="1969477"/>
                </a:cubicBezTo>
                <a:lnTo>
                  <a:pt x="130628" y="1959429"/>
                </a:lnTo>
                <a:cubicBezTo>
                  <a:pt x="127279" y="1949380"/>
                  <a:pt x="125724" y="1938542"/>
                  <a:pt x="120580" y="1929283"/>
                </a:cubicBezTo>
                <a:cubicBezTo>
                  <a:pt x="108850" y="1908169"/>
                  <a:pt x="88025" y="1891907"/>
                  <a:pt x="80387" y="1868993"/>
                </a:cubicBezTo>
                <a:cubicBezTo>
                  <a:pt x="65042" y="1822960"/>
                  <a:pt x="76693" y="1847322"/>
                  <a:pt x="40193" y="1798655"/>
                </a:cubicBezTo>
                <a:cubicBezTo>
                  <a:pt x="36844" y="1788607"/>
                  <a:pt x="34882" y="1777984"/>
                  <a:pt x="30145" y="1768510"/>
                </a:cubicBezTo>
                <a:cubicBezTo>
                  <a:pt x="24744" y="1757708"/>
                  <a:pt x="14805" y="1749465"/>
                  <a:pt x="10048" y="1738365"/>
                </a:cubicBezTo>
                <a:cubicBezTo>
                  <a:pt x="4608" y="1725671"/>
                  <a:pt x="3349" y="1711569"/>
                  <a:pt x="0" y="1698171"/>
                </a:cubicBezTo>
                <a:cubicBezTo>
                  <a:pt x="3349" y="1550795"/>
                  <a:pt x="1219" y="1403193"/>
                  <a:pt x="10048" y="1256044"/>
                </a:cubicBezTo>
                <a:cubicBezTo>
                  <a:pt x="11317" y="1234898"/>
                  <a:pt x="23446" y="1215851"/>
                  <a:pt x="30145" y="1195754"/>
                </a:cubicBezTo>
                <a:cubicBezTo>
                  <a:pt x="33494" y="1185706"/>
                  <a:pt x="34318" y="1174422"/>
                  <a:pt x="40193" y="1165609"/>
                </a:cubicBezTo>
                <a:lnTo>
                  <a:pt x="60290" y="1135464"/>
                </a:lnTo>
                <a:cubicBezTo>
                  <a:pt x="77976" y="1082403"/>
                  <a:pt x="64461" y="1114136"/>
                  <a:pt x="110532" y="1045029"/>
                </a:cubicBezTo>
                <a:lnTo>
                  <a:pt x="190918" y="924448"/>
                </a:lnTo>
                <a:cubicBezTo>
                  <a:pt x="197617" y="914400"/>
                  <a:pt x="207196" y="905760"/>
                  <a:pt x="211015" y="894303"/>
                </a:cubicBezTo>
                <a:cubicBezTo>
                  <a:pt x="214365" y="884255"/>
                  <a:pt x="215920" y="873417"/>
                  <a:pt x="221064" y="864158"/>
                </a:cubicBezTo>
                <a:cubicBezTo>
                  <a:pt x="232794" y="843044"/>
                  <a:pt x="261257" y="803868"/>
                  <a:pt x="261257" y="803868"/>
                </a:cubicBezTo>
                <a:cubicBezTo>
                  <a:pt x="271728" y="772454"/>
                  <a:pt x="281882" y="733178"/>
                  <a:pt x="311499" y="713433"/>
                </a:cubicBezTo>
                <a:lnTo>
                  <a:pt x="341644" y="693336"/>
                </a:lnTo>
                <a:cubicBezTo>
                  <a:pt x="359977" y="665836"/>
                  <a:pt x="360154" y="657196"/>
                  <a:pt x="391885" y="643094"/>
                </a:cubicBezTo>
                <a:cubicBezTo>
                  <a:pt x="411243" y="634491"/>
                  <a:pt x="432079" y="629697"/>
                  <a:pt x="452176" y="622998"/>
                </a:cubicBezTo>
                <a:cubicBezTo>
                  <a:pt x="462224" y="619649"/>
                  <a:pt x="473508" y="618824"/>
                  <a:pt x="482321" y="612949"/>
                </a:cubicBezTo>
                <a:cubicBezTo>
                  <a:pt x="492369" y="606250"/>
                  <a:pt x="503189" y="600584"/>
                  <a:pt x="512466" y="592853"/>
                </a:cubicBezTo>
                <a:cubicBezTo>
                  <a:pt x="523383" y="583756"/>
                  <a:pt x="533887" y="573925"/>
                  <a:pt x="542611" y="562708"/>
                </a:cubicBezTo>
                <a:cubicBezTo>
                  <a:pt x="557440" y="543643"/>
                  <a:pt x="562707" y="515816"/>
                  <a:pt x="582804" y="502418"/>
                </a:cubicBezTo>
                <a:lnTo>
                  <a:pt x="612949" y="482321"/>
                </a:lnTo>
                <a:cubicBezTo>
                  <a:pt x="616299" y="472273"/>
                  <a:pt x="615508" y="459666"/>
                  <a:pt x="622998" y="452176"/>
                </a:cubicBezTo>
                <a:cubicBezTo>
                  <a:pt x="640077" y="435097"/>
                  <a:pt x="683288" y="411982"/>
                  <a:pt x="683288" y="411982"/>
                </a:cubicBezTo>
                <a:cubicBezTo>
                  <a:pt x="689987" y="401934"/>
                  <a:pt x="694107" y="389568"/>
                  <a:pt x="703384" y="381837"/>
                </a:cubicBezTo>
                <a:cubicBezTo>
                  <a:pt x="725901" y="363073"/>
                  <a:pt x="756731" y="358452"/>
                  <a:pt x="783771" y="351692"/>
                </a:cubicBezTo>
                <a:cubicBezTo>
                  <a:pt x="793819" y="344993"/>
                  <a:pt x="802880" y="336501"/>
                  <a:pt x="813916" y="331596"/>
                </a:cubicBezTo>
                <a:cubicBezTo>
                  <a:pt x="813931" y="331589"/>
                  <a:pt x="889271" y="306478"/>
                  <a:pt x="904351" y="301451"/>
                </a:cubicBezTo>
                <a:lnTo>
                  <a:pt x="934496" y="291402"/>
                </a:lnTo>
                <a:lnTo>
                  <a:pt x="964642" y="281354"/>
                </a:lnTo>
                <a:cubicBezTo>
                  <a:pt x="974690" y="274655"/>
                  <a:pt x="983751" y="266162"/>
                  <a:pt x="994787" y="261257"/>
                </a:cubicBezTo>
                <a:cubicBezTo>
                  <a:pt x="1014145" y="252653"/>
                  <a:pt x="1034980" y="247859"/>
                  <a:pt x="1055077" y="241160"/>
                </a:cubicBezTo>
                <a:cubicBezTo>
                  <a:pt x="1065125" y="237811"/>
                  <a:pt x="1075748" y="235849"/>
                  <a:pt x="1085222" y="231112"/>
                </a:cubicBezTo>
                <a:cubicBezTo>
                  <a:pt x="1098620" y="224413"/>
                  <a:pt x="1112571" y="218722"/>
                  <a:pt x="1125415" y="211015"/>
                </a:cubicBezTo>
                <a:cubicBezTo>
                  <a:pt x="1211791" y="159189"/>
                  <a:pt x="1155217" y="180984"/>
                  <a:pt x="1215850" y="160774"/>
                </a:cubicBezTo>
                <a:cubicBezTo>
                  <a:pt x="1225898" y="154075"/>
                  <a:pt x="1234687" y="144917"/>
                  <a:pt x="1245995" y="140677"/>
                </a:cubicBezTo>
                <a:cubicBezTo>
                  <a:pt x="1261987" y="134680"/>
                  <a:pt x="1279565" y="134334"/>
                  <a:pt x="1296237" y="130629"/>
                </a:cubicBezTo>
                <a:cubicBezTo>
                  <a:pt x="1309719" y="127633"/>
                  <a:pt x="1323203" y="124548"/>
                  <a:pt x="1336431" y="120580"/>
                </a:cubicBezTo>
                <a:cubicBezTo>
                  <a:pt x="1356721" y="114493"/>
                  <a:pt x="1376624" y="107182"/>
                  <a:pt x="1396721" y="100483"/>
                </a:cubicBezTo>
                <a:lnTo>
                  <a:pt x="1426866" y="90435"/>
                </a:lnTo>
                <a:cubicBezTo>
                  <a:pt x="1436914" y="87086"/>
                  <a:pt x="1446735" y="82956"/>
                  <a:pt x="1457011" y="80387"/>
                </a:cubicBezTo>
                <a:cubicBezTo>
                  <a:pt x="1528098" y="62614"/>
                  <a:pt x="1467164" y="76713"/>
                  <a:pt x="1557494" y="60290"/>
                </a:cubicBezTo>
                <a:cubicBezTo>
                  <a:pt x="1570742" y="57881"/>
                  <a:pt x="1620917" y="49617"/>
                  <a:pt x="1637881" y="40193"/>
                </a:cubicBezTo>
                <a:cubicBezTo>
                  <a:pt x="1658995" y="28463"/>
                  <a:pt x="1698171" y="0"/>
                  <a:pt x="1698171" y="0"/>
                </a:cubicBezTo>
                <a:lnTo>
                  <a:pt x="2260879" y="10048"/>
                </a:lnTo>
                <a:cubicBezTo>
                  <a:pt x="2271465" y="10407"/>
                  <a:pt x="2281381" y="15714"/>
                  <a:pt x="2291024" y="20097"/>
                </a:cubicBezTo>
                <a:cubicBezTo>
                  <a:pt x="2318297" y="32494"/>
                  <a:pt x="2342990" y="50816"/>
                  <a:pt x="2371411" y="60290"/>
                </a:cubicBezTo>
                <a:cubicBezTo>
                  <a:pt x="2514662" y="108041"/>
                  <a:pt x="2365607" y="60068"/>
                  <a:pt x="2471894" y="90435"/>
                </a:cubicBezTo>
                <a:cubicBezTo>
                  <a:pt x="2482078" y="93345"/>
                  <a:pt x="2491653" y="98406"/>
                  <a:pt x="2502039" y="100483"/>
                </a:cubicBezTo>
                <a:cubicBezTo>
                  <a:pt x="2525263" y="105128"/>
                  <a:pt x="2548932" y="107182"/>
                  <a:pt x="2572378" y="110532"/>
                </a:cubicBezTo>
                <a:cubicBezTo>
                  <a:pt x="2582426" y="113881"/>
                  <a:pt x="2592013" y="119266"/>
                  <a:pt x="2602523" y="120580"/>
                </a:cubicBezTo>
                <a:cubicBezTo>
                  <a:pt x="2645857" y="125997"/>
                  <a:pt x="2690228" y="122581"/>
                  <a:pt x="2733151" y="130629"/>
                </a:cubicBezTo>
                <a:cubicBezTo>
                  <a:pt x="2745021" y="132855"/>
                  <a:pt x="2752494" y="145324"/>
                  <a:pt x="2763296" y="150725"/>
                </a:cubicBezTo>
                <a:cubicBezTo>
                  <a:pt x="2772770" y="155462"/>
                  <a:pt x="2784183" y="155630"/>
                  <a:pt x="2793442" y="160774"/>
                </a:cubicBezTo>
                <a:cubicBezTo>
                  <a:pt x="2897094" y="218358"/>
                  <a:pt x="2815667" y="188279"/>
                  <a:pt x="2883877" y="211015"/>
                </a:cubicBezTo>
                <a:cubicBezTo>
                  <a:pt x="2931647" y="242862"/>
                  <a:pt x="2902566" y="227294"/>
                  <a:pt x="2974312" y="251209"/>
                </a:cubicBezTo>
                <a:lnTo>
                  <a:pt x="3004457" y="261257"/>
                </a:lnTo>
                <a:lnTo>
                  <a:pt x="3064747" y="301451"/>
                </a:lnTo>
                <a:cubicBezTo>
                  <a:pt x="3074795" y="308150"/>
                  <a:pt x="3086353" y="313008"/>
                  <a:pt x="3094892" y="321547"/>
                </a:cubicBezTo>
                <a:cubicBezTo>
                  <a:pt x="3104940" y="331595"/>
                  <a:pt x="3113213" y="343809"/>
                  <a:pt x="3125037" y="351692"/>
                </a:cubicBezTo>
                <a:cubicBezTo>
                  <a:pt x="3133850" y="357567"/>
                  <a:pt x="3145708" y="357004"/>
                  <a:pt x="3155182" y="361741"/>
                </a:cubicBezTo>
                <a:cubicBezTo>
                  <a:pt x="3220934" y="394617"/>
                  <a:pt x="3148802" y="367535"/>
                  <a:pt x="3215472" y="411982"/>
                </a:cubicBezTo>
                <a:cubicBezTo>
                  <a:pt x="3224285" y="417857"/>
                  <a:pt x="3235569" y="418681"/>
                  <a:pt x="3245617" y="422031"/>
                </a:cubicBezTo>
                <a:cubicBezTo>
                  <a:pt x="3252316" y="432079"/>
                  <a:pt x="3257983" y="442898"/>
                  <a:pt x="3265714" y="452176"/>
                </a:cubicBezTo>
                <a:cubicBezTo>
                  <a:pt x="3287197" y="477955"/>
                  <a:pt x="3308656" y="492896"/>
                  <a:pt x="3336053" y="512466"/>
                </a:cubicBezTo>
                <a:cubicBezTo>
                  <a:pt x="3345880" y="519485"/>
                  <a:pt x="3355162" y="527658"/>
                  <a:pt x="3366198" y="532563"/>
                </a:cubicBezTo>
                <a:cubicBezTo>
                  <a:pt x="3385556" y="541166"/>
                  <a:pt x="3426488" y="552659"/>
                  <a:pt x="3426488" y="552659"/>
                </a:cubicBezTo>
                <a:cubicBezTo>
                  <a:pt x="3446599" y="572770"/>
                  <a:pt x="3471046" y="600059"/>
                  <a:pt x="3496826" y="612949"/>
                </a:cubicBezTo>
                <a:cubicBezTo>
                  <a:pt x="3496836" y="612954"/>
                  <a:pt x="3572183" y="638068"/>
                  <a:pt x="3587261" y="643094"/>
                </a:cubicBezTo>
                <a:cubicBezTo>
                  <a:pt x="3597309" y="646444"/>
                  <a:pt x="3608593" y="647268"/>
                  <a:pt x="3617406" y="653143"/>
                </a:cubicBezTo>
                <a:lnTo>
                  <a:pt x="3647551" y="673240"/>
                </a:lnTo>
                <a:cubicBezTo>
                  <a:pt x="3650901" y="683288"/>
                  <a:pt x="3652456" y="694126"/>
                  <a:pt x="3657600" y="703385"/>
                </a:cubicBezTo>
                <a:cubicBezTo>
                  <a:pt x="3669330" y="724499"/>
                  <a:pt x="3697793" y="763675"/>
                  <a:pt x="3697793" y="763675"/>
                </a:cubicBezTo>
                <a:cubicBezTo>
                  <a:pt x="3708014" y="804555"/>
                  <a:pt x="3705421" y="806533"/>
                  <a:pt x="3727938" y="844062"/>
                </a:cubicBezTo>
                <a:cubicBezTo>
                  <a:pt x="3740365" y="864773"/>
                  <a:pt x="3748035" y="890954"/>
                  <a:pt x="3768132" y="904352"/>
                </a:cubicBezTo>
                <a:lnTo>
                  <a:pt x="3798277" y="924448"/>
                </a:lnTo>
                <a:cubicBezTo>
                  <a:pt x="3851863" y="1004830"/>
                  <a:pt x="3781533" y="907705"/>
                  <a:pt x="3848518" y="974690"/>
                </a:cubicBezTo>
                <a:cubicBezTo>
                  <a:pt x="3857057" y="983229"/>
                  <a:pt x="3860592" y="995809"/>
                  <a:pt x="3868615" y="1004835"/>
                </a:cubicBezTo>
                <a:cubicBezTo>
                  <a:pt x="3887497" y="1026077"/>
                  <a:pt x="3908808" y="1045028"/>
                  <a:pt x="3928905" y="1065125"/>
                </a:cubicBezTo>
                <a:lnTo>
                  <a:pt x="3959050" y="1095270"/>
                </a:lnTo>
                <a:cubicBezTo>
                  <a:pt x="3969098" y="1105318"/>
                  <a:pt x="3977371" y="1117532"/>
                  <a:pt x="3989195" y="1125415"/>
                </a:cubicBezTo>
                <a:lnTo>
                  <a:pt x="4019340" y="1145512"/>
                </a:lnTo>
                <a:cubicBezTo>
                  <a:pt x="4032738" y="1165609"/>
                  <a:pt x="4051896" y="1182888"/>
                  <a:pt x="4059534" y="1205802"/>
                </a:cubicBezTo>
                <a:lnTo>
                  <a:pt x="4089679" y="1296237"/>
                </a:lnTo>
                <a:lnTo>
                  <a:pt x="4099727" y="1326382"/>
                </a:lnTo>
                <a:cubicBezTo>
                  <a:pt x="4103077" y="1336430"/>
                  <a:pt x="4107699" y="1346141"/>
                  <a:pt x="4109776" y="1356527"/>
                </a:cubicBezTo>
                <a:cubicBezTo>
                  <a:pt x="4115512" y="1385207"/>
                  <a:pt x="4121359" y="1418586"/>
                  <a:pt x="4129872" y="1446963"/>
                </a:cubicBezTo>
                <a:cubicBezTo>
                  <a:pt x="4135959" y="1467253"/>
                  <a:pt x="4143270" y="1487156"/>
                  <a:pt x="4149969" y="1507253"/>
                </a:cubicBezTo>
                <a:lnTo>
                  <a:pt x="4180114" y="1597688"/>
                </a:lnTo>
                <a:cubicBezTo>
                  <a:pt x="4183463" y="1607736"/>
                  <a:pt x="4184287" y="1619020"/>
                  <a:pt x="4190162" y="1627833"/>
                </a:cubicBezTo>
                <a:lnTo>
                  <a:pt x="4230356" y="1688123"/>
                </a:lnTo>
                <a:cubicBezTo>
                  <a:pt x="4237055" y="1708220"/>
                  <a:pt x="4238703" y="1730787"/>
                  <a:pt x="4250453" y="1748413"/>
                </a:cubicBezTo>
                <a:cubicBezTo>
                  <a:pt x="4257152" y="1758461"/>
                  <a:pt x="4265148" y="1767756"/>
                  <a:pt x="4270549" y="1778558"/>
                </a:cubicBezTo>
                <a:cubicBezTo>
                  <a:pt x="4278583" y="1794626"/>
                  <a:pt x="4286351" y="1833864"/>
                  <a:pt x="4290646" y="1848897"/>
                </a:cubicBezTo>
                <a:cubicBezTo>
                  <a:pt x="4319490" y="1949857"/>
                  <a:pt x="4279311" y="1793518"/>
                  <a:pt x="4310743" y="1919235"/>
                </a:cubicBezTo>
                <a:cubicBezTo>
                  <a:pt x="4307393" y="1989574"/>
                  <a:pt x="4306542" y="2060076"/>
                  <a:pt x="4300694" y="2130251"/>
                </a:cubicBezTo>
                <a:cubicBezTo>
                  <a:pt x="4299814" y="2140806"/>
                  <a:pt x="4293215" y="2150120"/>
                  <a:pt x="4290646" y="2160396"/>
                </a:cubicBezTo>
                <a:cubicBezTo>
                  <a:pt x="4287783" y="2171849"/>
                  <a:pt x="4276740" y="2236384"/>
                  <a:pt x="4270549" y="2250831"/>
                </a:cubicBezTo>
                <a:cubicBezTo>
                  <a:pt x="4265792" y="2261931"/>
                  <a:pt x="4255854" y="2270174"/>
                  <a:pt x="4250453" y="2280976"/>
                </a:cubicBezTo>
                <a:cubicBezTo>
                  <a:pt x="4208855" y="2364171"/>
                  <a:pt x="4277896" y="2254884"/>
                  <a:pt x="4220307" y="2341266"/>
                </a:cubicBezTo>
                <a:lnTo>
                  <a:pt x="4200211" y="2401556"/>
                </a:lnTo>
                <a:cubicBezTo>
                  <a:pt x="4196862" y="2411604"/>
                  <a:pt x="4192731" y="2421425"/>
                  <a:pt x="4190162" y="2431701"/>
                </a:cubicBezTo>
                <a:lnTo>
                  <a:pt x="4180114" y="2471894"/>
                </a:lnTo>
                <a:cubicBezTo>
                  <a:pt x="4175817" y="2527752"/>
                  <a:pt x="4192444" y="2590193"/>
                  <a:pt x="4149969" y="2632668"/>
                </a:cubicBezTo>
                <a:cubicBezTo>
                  <a:pt x="4125829" y="2656808"/>
                  <a:pt x="4118285" y="2650554"/>
                  <a:pt x="4089679" y="2662813"/>
                </a:cubicBezTo>
                <a:cubicBezTo>
                  <a:pt x="4075911" y="2668714"/>
                  <a:pt x="4063393" y="2677347"/>
                  <a:pt x="4049485" y="2682910"/>
                </a:cubicBezTo>
                <a:cubicBezTo>
                  <a:pt x="4029816" y="2690778"/>
                  <a:pt x="4009292" y="2696308"/>
                  <a:pt x="3989195" y="2703007"/>
                </a:cubicBezTo>
                <a:lnTo>
                  <a:pt x="3959050" y="2713055"/>
                </a:lnTo>
                <a:cubicBezTo>
                  <a:pt x="3931063" y="2741042"/>
                  <a:pt x="3880441" y="2799547"/>
                  <a:pt x="3838470" y="2813538"/>
                </a:cubicBezTo>
                <a:cubicBezTo>
                  <a:pt x="3762699" y="2838797"/>
                  <a:pt x="3856096" y="2804725"/>
                  <a:pt x="3778180" y="2843683"/>
                </a:cubicBezTo>
                <a:cubicBezTo>
                  <a:pt x="3768706" y="2848420"/>
                  <a:pt x="3757294" y="2848588"/>
                  <a:pt x="3748035" y="2853732"/>
                </a:cubicBezTo>
                <a:cubicBezTo>
                  <a:pt x="3726921" y="2865462"/>
                  <a:pt x="3707842" y="2880527"/>
                  <a:pt x="3687745" y="2893925"/>
                </a:cubicBezTo>
                <a:cubicBezTo>
                  <a:pt x="3677697" y="2900624"/>
                  <a:pt x="3667261" y="2906776"/>
                  <a:pt x="3657600" y="2914022"/>
                </a:cubicBezTo>
                <a:cubicBezTo>
                  <a:pt x="3644202" y="2924070"/>
                  <a:pt x="3631947" y="2935858"/>
                  <a:pt x="3617406" y="2944167"/>
                </a:cubicBezTo>
                <a:cubicBezTo>
                  <a:pt x="3608210" y="2949422"/>
                  <a:pt x="3597309" y="2950866"/>
                  <a:pt x="3587261" y="2954215"/>
                </a:cubicBezTo>
                <a:cubicBezTo>
                  <a:pt x="3577213" y="2964263"/>
                  <a:pt x="3568940" y="2976477"/>
                  <a:pt x="3557116" y="2984360"/>
                </a:cubicBezTo>
                <a:cubicBezTo>
                  <a:pt x="3466487" y="3044780"/>
                  <a:pt x="3591683" y="2935457"/>
                  <a:pt x="3496826" y="3014505"/>
                </a:cubicBezTo>
                <a:cubicBezTo>
                  <a:pt x="3446645" y="3056323"/>
                  <a:pt x="3489514" y="3037040"/>
                  <a:pt x="3436536" y="3054699"/>
                </a:cubicBezTo>
                <a:cubicBezTo>
                  <a:pt x="3416439" y="3068097"/>
                  <a:pt x="3399160" y="3087254"/>
                  <a:pt x="3376246" y="3094892"/>
                </a:cubicBezTo>
                <a:cubicBezTo>
                  <a:pt x="3366198" y="3098242"/>
                  <a:pt x="3355575" y="3100204"/>
                  <a:pt x="3346101" y="3104941"/>
                </a:cubicBezTo>
                <a:cubicBezTo>
                  <a:pt x="3335299" y="3110342"/>
                  <a:pt x="3326992" y="3120132"/>
                  <a:pt x="3315956" y="3125037"/>
                </a:cubicBezTo>
                <a:cubicBezTo>
                  <a:pt x="3296598" y="3133640"/>
                  <a:pt x="3275763" y="3138435"/>
                  <a:pt x="3255666" y="3145134"/>
                </a:cubicBezTo>
                <a:lnTo>
                  <a:pt x="3225521" y="3155182"/>
                </a:lnTo>
                <a:lnTo>
                  <a:pt x="3195376" y="3165231"/>
                </a:lnTo>
                <a:cubicBezTo>
                  <a:pt x="3104941" y="3161881"/>
                  <a:pt x="3014196" y="3163375"/>
                  <a:pt x="2924070" y="3155182"/>
                </a:cubicBezTo>
                <a:cubicBezTo>
                  <a:pt x="2924058" y="3155181"/>
                  <a:pt x="2848713" y="3130063"/>
                  <a:pt x="2833635" y="3125037"/>
                </a:cubicBezTo>
                <a:lnTo>
                  <a:pt x="2803490" y="3114989"/>
                </a:lnTo>
                <a:cubicBezTo>
                  <a:pt x="2755719" y="3083141"/>
                  <a:pt x="2777164" y="3106349"/>
                  <a:pt x="2753248" y="3034602"/>
                </a:cubicBezTo>
                <a:cubicBezTo>
                  <a:pt x="2749899" y="3024554"/>
                  <a:pt x="2752013" y="3010332"/>
                  <a:pt x="2743200" y="3004457"/>
                </a:cubicBezTo>
                <a:lnTo>
                  <a:pt x="2713055" y="2984360"/>
                </a:lnTo>
                <a:cubicBezTo>
                  <a:pt x="2700828" y="2947680"/>
                  <a:pt x="2699887" y="2949013"/>
                  <a:pt x="2692958" y="2903974"/>
                </a:cubicBezTo>
                <a:cubicBezTo>
                  <a:pt x="2688852" y="2877284"/>
                  <a:pt x="2693877" y="2848264"/>
                  <a:pt x="2682910" y="2823587"/>
                </a:cubicBezTo>
                <a:cubicBezTo>
                  <a:pt x="2678608" y="2813908"/>
                  <a:pt x="2662949" y="2816448"/>
                  <a:pt x="2652765" y="2813538"/>
                </a:cubicBezTo>
                <a:cubicBezTo>
                  <a:pt x="2639486" y="2809744"/>
                  <a:pt x="2625969" y="2806839"/>
                  <a:pt x="2612571" y="2803490"/>
                </a:cubicBezTo>
                <a:cubicBezTo>
                  <a:pt x="2543918" y="2809731"/>
                  <a:pt x="2511132" y="2808753"/>
                  <a:pt x="2451798" y="2823587"/>
                </a:cubicBezTo>
                <a:cubicBezTo>
                  <a:pt x="2441522" y="2826156"/>
                  <a:pt x="2431701" y="2830286"/>
                  <a:pt x="2421653" y="2833635"/>
                </a:cubicBezTo>
                <a:cubicBezTo>
                  <a:pt x="2373882" y="2865482"/>
                  <a:pt x="2402963" y="2849914"/>
                  <a:pt x="2331217" y="2873829"/>
                </a:cubicBezTo>
                <a:lnTo>
                  <a:pt x="2301072" y="2883877"/>
                </a:lnTo>
                <a:cubicBezTo>
                  <a:pt x="2253300" y="2915726"/>
                  <a:pt x="2282386" y="2900154"/>
                  <a:pt x="2210637" y="2924070"/>
                </a:cubicBezTo>
                <a:cubicBezTo>
                  <a:pt x="2200589" y="2927419"/>
                  <a:pt x="2189305" y="2928244"/>
                  <a:pt x="2180492" y="2934119"/>
                </a:cubicBezTo>
                <a:cubicBezTo>
                  <a:pt x="2170444" y="2940818"/>
                  <a:pt x="2161383" y="2949310"/>
                  <a:pt x="2150347" y="2954215"/>
                </a:cubicBezTo>
                <a:cubicBezTo>
                  <a:pt x="2130989" y="2962818"/>
                  <a:pt x="2090057" y="2974312"/>
                  <a:pt x="2090057" y="2974312"/>
                </a:cubicBezTo>
                <a:cubicBezTo>
                  <a:pt x="2003665" y="3031908"/>
                  <a:pt x="2112971" y="2962855"/>
                  <a:pt x="2029767" y="3004457"/>
                </a:cubicBezTo>
                <a:cubicBezTo>
                  <a:pt x="2018965" y="3009858"/>
                  <a:pt x="2010658" y="3019649"/>
                  <a:pt x="1999622" y="3024554"/>
                </a:cubicBezTo>
                <a:cubicBezTo>
                  <a:pt x="1980264" y="3033158"/>
                  <a:pt x="1956958" y="3032901"/>
                  <a:pt x="1939332" y="3044651"/>
                </a:cubicBezTo>
                <a:cubicBezTo>
                  <a:pt x="1891561" y="3076497"/>
                  <a:pt x="1920643" y="3060929"/>
                  <a:pt x="1848896" y="3084844"/>
                </a:cubicBezTo>
                <a:lnTo>
                  <a:pt x="1788606" y="3104941"/>
                </a:lnTo>
                <a:cubicBezTo>
                  <a:pt x="1778558" y="3108290"/>
                  <a:pt x="1768737" y="3112420"/>
                  <a:pt x="1758461" y="3114989"/>
                </a:cubicBezTo>
                <a:cubicBezTo>
                  <a:pt x="1698502" y="3129978"/>
                  <a:pt x="1731890" y="3122767"/>
                  <a:pt x="1657978" y="3135086"/>
                </a:cubicBezTo>
                <a:cubicBezTo>
                  <a:pt x="1540747" y="3131736"/>
                  <a:pt x="1423402" y="3131201"/>
                  <a:pt x="1306285" y="3125037"/>
                </a:cubicBezTo>
                <a:cubicBezTo>
                  <a:pt x="1278055" y="3123551"/>
                  <a:pt x="1269706" y="3106748"/>
                  <a:pt x="1245995" y="3094892"/>
                </a:cubicBezTo>
                <a:cubicBezTo>
                  <a:pt x="1236521" y="3090155"/>
                  <a:pt x="1225898" y="3088193"/>
                  <a:pt x="1215850" y="3084844"/>
                </a:cubicBezTo>
                <a:cubicBezTo>
                  <a:pt x="1209151" y="3074796"/>
                  <a:pt x="1203485" y="3063976"/>
                  <a:pt x="1195754" y="3054699"/>
                </a:cubicBezTo>
                <a:cubicBezTo>
                  <a:pt x="1186657" y="3043782"/>
                  <a:pt x="1173492" y="3036378"/>
                  <a:pt x="1165609" y="3024554"/>
                </a:cubicBezTo>
                <a:cubicBezTo>
                  <a:pt x="1126780" y="2966311"/>
                  <a:pt x="1192833" y="3019258"/>
                  <a:pt x="1125415" y="2974312"/>
                </a:cubicBezTo>
                <a:cubicBezTo>
                  <a:pt x="1107757" y="2921336"/>
                  <a:pt x="1127038" y="2964201"/>
                  <a:pt x="1085222" y="2914022"/>
                </a:cubicBezTo>
                <a:cubicBezTo>
                  <a:pt x="1043354" y="2863780"/>
                  <a:pt x="1090246" y="2900624"/>
                  <a:pt x="1034980" y="2863780"/>
                </a:cubicBezTo>
                <a:cubicBezTo>
                  <a:pt x="1028281" y="2853732"/>
                  <a:pt x="1023422" y="2842174"/>
                  <a:pt x="1014883" y="2833635"/>
                </a:cubicBezTo>
                <a:cubicBezTo>
                  <a:pt x="973852" y="2792604"/>
                  <a:pt x="973015" y="2838658"/>
                  <a:pt x="944545" y="2753248"/>
                </a:cubicBezTo>
                <a:lnTo>
                  <a:pt x="924448" y="2692958"/>
                </a:lnTo>
                <a:cubicBezTo>
                  <a:pt x="927797" y="2649415"/>
                  <a:pt x="929393" y="2605702"/>
                  <a:pt x="934496" y="2562330"/>
                </a:cubicBezTo>
                <a:cubicBezTo>
                  <a:pt x="936110" y="2548614"/>
                  <a:pt x="944545" y="2535946"/>
                  <a:pt x="944545" y="2522136"/>
                </a:cubicBezTo>
                <a:cubicBezTo>
                  <a:pt x="944545" y="2481803"/>
                  <a:pt x="941127" y="2441340"/>
                  <a:pt x="934496" y="2401556"/>
                </a:cubicBezTo>
                <a:cubicBezTo>
                  <a:pt x="931013" y="2380661"/>
                  <a:pt x="921099" y="2361363"/>
                  <a:pt x="914400" y="2341266"/>
                </a:cubicBezTo>
                <a:lnTo>
                  <a:pt x="904351" y="2311121"/>
                </a:lnTo>
                <a:lnTo>
                  <a:pt x="894303" y="221063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/>
          <p:cNvSpPr txBox="1"/>
          <p:nvPr/>
        </p:nvSpPr>
        <p:spPr>
          <a:xfrm>
            <a:off x="1647935" y="2311132"/>
            <a:ext cx="450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x</a:t>
            </a:r>
            <a:endParaRPr lang="en-US" sz="4800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170449" y="2763308"/>
            <a:ext cx="9746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1729997" y="3377932"/>
            <a:ext cx="50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p</a:t>
            </a:r>
            <a:endParaRPr lang="en-US" sz="48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289167" y="3027915"/>
            <a:ext cx="1220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π</a:t>
            </a:r>
            <a:r>
              <a:rPr lang="pl-PL" sz="4800" dirty="0" smtClean="0"/>
              <a:t>(p)</a:t>
            </a:r>
            <a:endParaRPr lang="en-US" sz="48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240599" y="2316156"/>
            <a:ext cx="1146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u(x)</a:t>
            </a:r>
            <a:endParaRPr lang="en-US" sz="4800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2342946" y="3516934"/>
            <a:ext cx="862483" cy="353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6601785" y="1502448"/>
            <a:ext cx="1858919" cy="183362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a 24"/>
          <p:cNvSpPr/>
          <p:nvPr/>
        </p:nvSpPr>
        <p:spPr>
          <a:xfrm>
            <a:off x="7224781" y="1673271"/>
            <a:ext cx="612950" cy="6229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A</a:t>
            </a:r>
            <a:endParaRPr lang="en-US" sz="3200" dirty="0"/>
          </a:p>
        </p:txBody>
      </p:sp>
      <p:sp>
        <p:nvSpPr>
          <p:cNvPr id="26" name="Elipsa 25"/>
          <p:cNvSpPr/>
          <p:nvPr/>
        </p:nvSpPr>
        <p:spPr>
          <a:xfrm>
            <a:off x="7236503" y="2498909"/>
            <a:ext cx="612950" cy="6229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B</a:t>
            </a:r>
            <a:endParaRPr lang="en-US" sz="3200" dirty="0"/>
          </a:p>
        </p:txBody>
      </p:sp>
      <p:cxnSp>
        <p:nvCxnSpPr>
          <p:cNvPr id="27" name="Łącznik prosty ze strzałką 26"/>
          <p:cNvCxnSpPr/>
          <p:nvPr/>
        </p:nvCxnSpPr>
        <p:spPr>
          <a:xfrm flipV="1">
            <a:off x="8422198" y="2401574"/>
            <a:ext cx="1073486" cy="11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9693319" y="1624509"/>
            <a:ext cx="1099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v(x)</a:t>
            </a:r>
            <a:endParaRPr lang="en-US" sz="48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9694994" y="2460197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w(x)</a:t>
            </a:r>
            <a:endParaRPr lang="en-US" sz="48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4960542" y="2408266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err="1" smtClean="0"/>
              <a:t>Input</a:t>
            </a:r>
            <a:endParaRPr lang="en-US" sz="4800" dirty="0"/>
          </a:p>
        </p:txBody>
      </p:sp>
      <p:cxnSp>
        <p:nvCxnSpPr>
          <p:cNvPr id="34" name="Łącznik prosty ze strzałką 33"/>
          <p:cNvCxnSpPr>
            <a:stCxn id="32" idx="3"/>
            <a:endCxn id="26" idx="2"/>
          </p:cNvCxnSpPr>
          <p:nvPr/>
        </p:nvCxnSpPr>
        <p:spPr>
          <a:xfrm flipV="1">
            <a:off x="6478906" y="2810408"/>
            <a:ext cx="757597" cy="13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6345540" y="4868420"/>
            <a:ext cx="4592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/>
              <a:t>Hypothesis</a:t>
            </a:r>
            <a:r>
              <a:rPr lang="pl-PL" sz="4000" dirty="0" smtClean="0"/>
              <a:t>:   </a:t>
            </a:r>
            <a:r>
              <a:rPr lang="el-GR" sz="4000" dirty="0" smtClean="0"/>
              <a:t>π</a:t>
            </a:r>
            <a:r>
              <a:rPr lang="pl-PL" sz="4000" dirty="0" smtClean="0"/>
              <a:t>(p) = </a:t>
            </a:r>
            <a:r>
              <a:rPr lang="pl-PL" sz="4000" dirty="0" err="1" smtClean="0"/>
              <a:t>p</a:t>
            </a:r>
            <a:endParaRPr lang="en-US" sz="4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894303" y="6189792"/>
            <a:ext cx="804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(*) </a:t>
            </a:r>
            <a:r>
              <a:rPr lang="pl-PL" dirty="0" err="1" smtClean="0"/>
              <a:t>Glimcher</a:t>
            </a:r>
            <a:r>
              <a:rPr lang="pl-PL" dirty="0" smtClean="0"/>
              <a:t> (2022): ”</a:t>
            </a:r>
            <a:r>
              <a:rPr lang="en-US" dirty="0" smtClean="0"/>
              <a:t>Efficiently Irrational: Illuminating the Riddle of Human Choice</a:t>
            </a:r>
            <a:r>
              <a:rPr lang="pl-PL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NEUROPHYSIOLOGY OF RISK AND UNCERTAINTY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575387" y="1527348"/>
            <a:ext cx="11281668" cy="423035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Experimental studies using willingness to pay paradigm (</a:t>
            </a:r>
            <a:r>
              <a:rPr lang="en-US" dirty="0" err="1" smtClean="0"/>
              <a:t>Plassmann</a:t>
            </a:r>
            <a:r>
              <a:rPr lang="en-US" dirty="0" smtClean="0"/>
              <a:t> et al., 2007; </a:t>
            </a:r>
            <a:r>
              <a:rPr lang="en-US" dirty="0" err="1" smtClean="0"/>
              <a:t>Chib</a:t>
            </a:r>
            <a:r>
              <a:rPr lang="en-US" dirty="0" smtClean="0"/>
              <a:t> et al., 2009) showed that </a:t>
            </a:r>
            <a:r>
              <a:rPr lang="en-US" dirty="0" err="1" smtClean="0"/>
              <a:t>ventromedial</a:t>
            </a:r>
            <a:r>
              <a:rPr lang="en-US" dirty="0" smtClean="0"/>
              <a:t> PFC encodes </a:t>
            </a:r>
            <a:r>
              <a:rPr lang="en-US" b="1" dirty="0" smtClean="0"/>
              <a:t>decision utility </a:t>
            </a:r>
            <a:r>
              <a:rPr lang="en-US" dirty="0" smtClean="0"/>
              <a:t>across a broad range of goods (a final common pathway for value representation). </a:t>
            </a:r>
            <a:r>
              <a:rPr lang="en-US" dirty="0" err="1" smtClean="0"/>
              <a:t>Ballesta</a:t>
            </a:r>
            <a:r>
              <a:rPr lang="en-US" dirty="0" smtClean="0"/>
              <a:t> et al. (2020) proved a </a:t>
            </a:r>
            <a:r>
              <a:rPr lang="en-US" b="1" dirty="0" smtClean="0"/>
              <a:t>casual role </a:t>
            </a:r>
            <a:r>
              <a:rPr lang="en-US" dirty="0" smtClean="0"/>
              <a:t>of values encoded in OFC to economic choices.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There is an evidence for neuronal signals representing </a:t>
            </a:r>
            <a:r>
              <a:rPr lang="en-US" b="1" dirty="0" smtClean="0"/>
              <a:t>probability, risk (variance and skew) and uncertainty </a:t>
            </a:r>
            <a:r>
              <a:rPr lang="en-US" dirty="0" smtClean="0"/>
              <a:t>at the level of single neurons and brain regions (reviews: Bach and Dolan, 2012; Burke and </a:t>
            </a:r>
            <a:r>
              <a:rPr lang="en-US" dirty="0" err="1" smtClean="0"/>
              <a:t>Tobler</a:t>
            </a:r>
            <a:r>
              <a:rPr lang="en-US" dirty="0" smtClean="0"/>
              <a:t>, 2011; Mohr et al. , 2010; Platt and </a:t>
            </a:r>
            <a:r>
              <a:rPr lang="en-US" dirty="0" err="1" smtClean="0"/>
              <a:t>Huettel</a:t>
            </a:r>
            <a:r>
              <a:rPr lang="en-US" dirty="0" smtClean="0"/>
              <a:t>, 2008; </a:t>
            </a:r>
            <a:r>
              <a:rPr lang="en-US" dirty="0" err="1" smtClean="0"/>
              <a:t>Rushworth</a:t>
            </a:r>
            <a:r>
              <a:rPr lang="en-US" dirty="0" smtClean="0"/>
              <a:t> and Behrens, 2008; Schultz et al., 2008, 2011). </a:t>
            </a:r>
            <a:endParaRPr lang="pl-PL" dirty="0" smtClean="0"/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Research on monkeys (</a:t>
            </a:r>
            <a:r>
              <a:rPr lang="en-US" dirty="0" err="1" smtClean="0"/>
              <a:t>Fiorillo</a:t>
            </a:r>
            <a:r>
              <a:rPr lang="en-US" dirty="0" smtClean="0"/>
              <a:t> et al., 2003; McCoy &amp; Platt, 2005; O’Neill &amp; Schultz, 2010; Platt &amp; </a:t>
            </a:r>
            <a:r>
              <a:rPr lang="en-US" dirty="0" err="1" smtClean="0"/>
              <a:t>Glimcher</a:t>
            </a:r>
            <a:r>
              <a:rPr lang="en-US" dirty="0" smtClean="0"/>
              <a:t>, 1999) shows that </a:t>
            </a:r>
            <a:r>
              <a:rPr lang="en-US" b="1" dirty="0" smtClean="0"/>
              <a:t>risk </a:t>
            </a:r>
            <a:r>
              <a:rPr lang="en-US" dirty="0" smtClean="0"/>
              <a:t>is encoded in neuronal activity </a:t>
            </a:r>
            <a:r>
              <a:rPr lang="en-US" b="1" dirty="0" smtClean="0"/>
              <a:t>in brain regions involved in making decisions</a:t>
            </a:r>
            <a:r>
              <a:rPr lang="en-US" dirty="0" smtClean="0"/>
              <a:t>.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Correlations between nonlinearities of the </a:t>
            </a:r>
            <a:r>
              <a:rPr lang="en-US" dirty="0" err="1" smtClean="0"/>
              <a:t>Prelec</a:t>
            </a:r>
            <a:r>
              <a:rPr lang="en-US" dirty="0" smtClean="0"/>
              <a:t> </a:t>
            </a:r>
            <a:r>
              <a:rPr lang="en-US" b="1" dirty="0" smtClean="0"/>
              <a:t>probability weighting function and neuronal responses </a:t>
            </a:r>
            <a:r>
              <a:rPr lang="en-US" dirty="0" smtClean="0"/>
              <a:t>in brain regions (anterior </a:t>
            </a:r>
            <a:r>
              <a:rPr lang="en-US" dirty="0" err="1" smtClean="0"/>
              <a:t>cingulate</a:t>
            </a:r>
            <a:r>
              <a:rPr lang="en-US" dirty="0" smtClean="0"/>
              <a:t> cortex, dorsal striatum) between individuals has been found (</a:t>
            </a:r>
            <a:r>
              <a:rPr lang="en-US" dirty="0" err="1" smtClean="0"/>
              <a:t>Paulus</a:t>
            </a:r>
            <a:r>
              <a:rPr lang="en-US" dirty="0" smtClean="0"/>
              <a:t> and Frank, 2006; Hsu et al., 2009). Nonlinearity of weighting function was also associated with dopamine D</a:t>
            </a:r>
            <a:r>
              <a:rPr lang="en-US" baseline="-25000" dirty="0" smtClean="0"/>
              <a:t>1</a:t>
            </a:r>
            <a:r>
              <a:rPr lang="en-US" dirty="0" smtClean="0"/>
              <a:t> receptor density in the striatum, i.e., lower D</a:t>
            </a:r>
            <a:r>
              <a:rPr lang="en-US" baseline="-25000" dirty="0" smtClean="0"/>
              <a:t>1</a:t>
            </a:r>
            <a:r>
              <a:rPr lang="en-US" dirty="0" smtClean="0"/>
              <a:t> densities as measured with PET connected with a greater degree of nonlinearity (Takahashi et al., 2010). However, no casual link was established.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225950" y="2250822"/>
            <a:ext cx="4109775" cy="3125037"/>
          </a:xfrm>
          <a:prstGeom prst="rect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4000" smtClean="0">
                <a:latin typeface="+mj-lt"/>
                <a:ea typeface="+mj-ea"/>
                <a:cs typeface="+mj-cs"/>
              </a:rPr>
              <a:t>EXPECTED UTILITY VS. MEAN-VARIANCE*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43578" y="6089301"/>
            <a:ext cx="795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 </a:t>
            </a:r>
            <a:r>
              <a:rPr lang="en-US" dirty="0" err="1" smtClean="0"/>
              <a:t>D’Acremont</a:t>
            </a:r>
            <a:r>
              <a:rPr lang="en-US" dirty="0" smtClean="0"/>
              <a:t> and </a:t>
            </a:r>
            <a:r>
              <a:rPr lang="en-US" dirty="0" err="1" smtClean="0"/>
              <a:t>Bossaerts</a:t>
            </a:r>
            <a:r>
              <a:rPr lang="en-US" dirty="0" smtClean="0"/>
              <a:t> </a:t>
            </a:r>
            <a:r>
              <a:rPr lang="pl-PL" dirty="0" smtClean="0"/>
              <a:t>(</a:t>
            </a:r>
            <a:r>
              <a:rPr lang="en-US" dirty="0" smtClean="0"/>
              <a:t>2008</a:t>
            </a:r>
            <a:r>
              <a:rPr lang="pl-PL" dirty="0" smtClean="0"/>
              <a:t>)</a:t>
            </a:r>
            <a:r>
              <a:rPr lang="en-US" dirty="0" smtClean="0"/>
              <a:t>: ”Neurobiological studies of risk assessment: </a:t>
            </a:r>
          </a:p>
          <a:p>
            <a:r>
              <a:rPr lang="en-US" dirty="0" smtClean="0"/>
              <a:t>A comparison of expected utility and mean-variance approaches” </a:t>
            </a:r>
            <a:endParaRPr lang="en-US" dirty="0"/>
          </a:p>
        </p:txBody>
      </p:sp>
      <p:sp>
        <p:nvSpPr>
          <p:cNvPr id="8" name="Elipsa 7"/>
          <p:cNvSpPr/>
          <p:nvPr/>
        </p:nvSpPr>
        <p:spPr>
          <a:xfrm>
            <a:off x="2703058" y="3165198"/>
            <a:ext cx="462224" cy="43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/>
          <p:cNvSpPr/>
          <p:nvPr/>
        </p:nvSpPr>
        <p:spPr>
          <a:xfrm>
            <a:off x="2614298" y="3669291"/>
            <a:ext cx="462224" cy="432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a 10"/>
          <p:cNvSpPr/>
          <p:nvPr/>
        </p:nvSpPr>
        <p:spPr>
          <a:xfrm>
            <a:off x="3429889" y="3630772"/>
            <a:ext cx="462224" cy="43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3160258" y="4044429"/>
            <a:ext cx="462224" cy="43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3141836" y="2719721"/>
            <a:ext cx="462224" cy="43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3716267" y="4319084"/>
            <a:ext cx="462224" cy="432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2632720" y="4240371"/>
            <a:ext cx="462224" cy="43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/>
          <p:cNvSpPr/>
          <p:nvPr/>
        </p:nvSpPr>
        <p:spPr>
          <a:xfrm>
            <a:off x="4011019" y="3769774"/>
            <a:ext cx="462224" cy="4320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3731339" y="3058016"/>
            <a:ext cx="462224" cy="43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a 17"/>
          <p:cNvSpPr/>
          <p:nvPr/>
        </p:nvSpPr>
        <p:spPr>
          <a:xfrm>
            <a:off x="1994649" y="3913800"/>
            <a:ext cx="462224" cy="432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le tekstowe 19"/>
          <p:cNvSpPr txBox="1"/>
          <p:nvPr/>
        </p:nvSpPr>
        <p:spPr>
          <a:xfrm>
            <a:off x="834032" y="1537388"/>
            <a:ext cx="507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TEST:    	     CHANGE VALUES ONLY</a:t>
            </a:r>
          </a:p>
          <a:p>
            <a:r>
              <a:rPr lang="pl-PL" dirty="0" smtClean="0"/>
              <a:t>CONTROL:    CHANGE VALUES AND PROBABILITIES</a:t>
            </a:r>
            <a:endParaRPr lang="en-US" dirty="0"/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241F22AF-AF42-436C-9F36-114017A9611E}"/>
              </a:ext>
            </a:extLst>
          </p:cNvPr>
          <p:cNvSpPr txBox="1">
            <a:spLocks/>
          </p:cNvSpPr>
          <p:nvPr/>
        </p:nvSpPr>
        <p:spPr>
          <a:xfrm>
            <a:off x="6732395" y="2200616"/>
            <a:ext cx="4923693" cy="2954188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marL="457189" indent="-457189">
              <a:spcBef>
                <a:spcPts val="1200"/>
              </a:spcBef>
              <a:defRPr/>
            </a:pPr>
            <a:r>
              <a:rPr lang="en-US" dirty="0" smtClean="0"/>
              <a:t>Expected utility optimizers: 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Will not resample if only values change - over 50% of subjects re</a:t>
            </a:r>
            <a:r>
              <a:rPr lang="pl-PL" dirty="0" smtClean="0"/>
              <a:t>-</a:t>
            </a:r>
            <a:r>
              <a:rPr lang="en-US" dirty="0" smtClean="0"/>
              <a:t>sampled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Length of sampling depends on the number of states (</a:t>
            </a:r>
            <a:r>
              <a:rPr lang="en-US" dirty="0" err="1" smtClean="0"/>
              <a:t>colours</a:t>
            </a:r>
            <a:r>
              <a:rPr lang="en-US" dirty="0" smtClean="0"/>
              <a:t>) – probability to re</a:t>
            </a:r>
            <a:r>
              <a:rPr lang="pl-PL" dirty="0" smtClean="0"/>
              <a:t>-</a:t>
            </a:r>
            <a:r>
              <a:rPr lang="en-US" dirty="0" smtClean="0"/>
              <a:t>sample increased with the number of states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Will never buy dominated games and pass on gambles dominated by price – very few cases</a:t>
            </a:r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57189" indent="-457189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a 48"/>
          <p:cNvGrpSpPr/>
          <p:nvPr/>
        </p:nvGrpSpPr>
        <p:grpSpPr>
          <a:xfrm>
            <a:off x="498190" y="1507289"/>
            <a:ext cx="4626448" cy="1837052"/>
            <a:chOff x="498190" y="1507289"/>
            <a:chExt cx="4626448" cy="1837052"/>
          </a:xfrm>
        </p:grpSpPr>
        <p:sp>
          <p:nvSpPr>
            <p:cNvPr id="19" name="Elipsa 18"/>
            <p:cNvSpPr/>
            <p:nvPr/>
          </p:nvSpPr>
          <p:spPr>
            <a:xfrm>
              <a:off x="3541072" y="1507289"/>
              <a:ext cx="1583566" cy="161125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dirty="0"/>
            </a:p>
          </p:txBody>
        </p:sp>
        <p:sp>
          <p:nvSpPr>
            <p:cNvPr id="21" name="Elipsa 20"/>
            <p:cNvSpPr/>
            <p:nvPr/>
          </p:nvSpPr>
          <p:spPr>
            <a:xfrm>
              <a:off x="2028504" y="1732607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3982636" y="1667770"/>
              <a:ext cx="7184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7200" dirty="0" smtClean="0">
                  <a:solidFill>
                    <a:schemeClr val="bg1"/>
                  </a:solidFill>
                </a:rPr>
                <a:t>A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28" name="Elipsa 27"/>
            <p:cNvSpPr/>
            <p:nvPr/>
          </p:nvSpPr>
          <p:spPr>
            <a:xfrm>
              <a:off x="1505229" y="1801618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ipsa 30"/>
            <p:cNvSpPr/>
            <p:nvPr/>
          </p:nvSpPr>
          <p:spPr>
            <a:xfrm>
              <a:off x="1732390" y="2209935"/>
              <a:ext cx="360000" cy="36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Łącznik prosty ze strzałką 32"/>
            <p:cNvCxnSpPr>
              <a:endCxn id="19" idx="2"/>
            </p:cNvCxnSpPr>
            <p:nvPr/>
          </p:nvCxnSpPr>
          <p:spPr>
            <a:xfrm>
              <a:off x="2652744" y="2311158"/>
              <a:ext cx="888328" cy="1757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498190" y="2698010"/>
              <a:ext cx="2009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Input channel </a:t>
              </a:r>
              <a:br>
                <a:rPr lang="en-US" smtClean="0"/>
              </a:br>
              <a:r>
                <a:rPr lang="en-US" smtClean="0"/>
                <a:t>with m=20 neurons</a:t>
              </a:r>
              <a:endParaRPr lang="en-US"/>
            </a:p>
          </p:txBody>
        </p:sp>
      </p:grpSp>
      <p:sp>
        <p:nvSpPr>
          <p:cNvPr id="39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ENCODING PROBABILITY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6528" y="3697793"/>
            <a:ext cx="3336214" cy="118570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236" y="5114612"/>
            <a:ext cx="3486806" cy="1025734"/>
          </a:xfrm>
          <a:prstGeom prst="rect">
            <a:avLst/>
          </a:prstGeom>
          <a:noFill/>
        </p:spPr>
      </p:pic>
      <p:sp>
        <p:nvSpPr>
          <p:cNvPr id="41" name="pole tekstowe 40"/>
          <p:cNvSpPr txBox="1"/>
          <p:nvPr/>
        </p:nvSpPr>
        <p:spPr>
          <a:xfrm>
            <a:off x="6963507" y="1125431"/>
            <a:ext cx="150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CONDITIONS: 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3699" y="2451798"/>
            <a:ext cx="4594181" cy="58250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3704" y="3135084"/>
            <a:ext cx="4566246" cy="583369"/>
          </a:xfrm>
          <a:prstGeom prst="rect">
            <a:avLst/>
          </a:prstGeom>
          <a:noFill/>
        </p:spPr>
      </p:pic>
      <p:sp>
        <p:nvSpPr>
          <p:cNvPr id="45" name="Strzałka w dół 44"/>
          <p:cNvSpPr/>
          <p:nvPr/>
        </p:nvSpPr>
        <p:spPr>
          <a:xfrm>
            <a:off x="8822453" y="3999243"/>
            <a:ext cx="542611" cy="48232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928" y="4675204"/>
            <a:ext cx="4290646" cy="625720"/>
          </a:xfrm>
          <a:prstGeom prst="rect">
            <a:avLst/>
          </a:prstGeom>
          <a:noFill/>
        </p:spPr>
      </p:pic>
      <p:sp>
        <p:nvSpPr>
          <p:cNvPr id="48" name="Prostokąt 47"/>
          <p:cNvSpPr/>
          <p:nvPr/>
        </p:nvSpPr>
        <p:spPr>
          <a:xfrm>
            <a:off x="7325248" y="4692580"/>
            <a:ext cx="3557117" cy="834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3750" y="1517300"/>
            <a:ext cx="4279759" cy="97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ona L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0726" y="1125416"/>
            <a:ext cx="3709297" cy="457702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04836" y="2240783"/>
            <a:ext cx="3908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TASK: </a:t>
            </a:r>
          </a:p>
          <a:p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</a:t>
            </a:r>
            <a:r>
              <a:rPr lang="pl-PL" sz="2000" dirty="0" err="1" smtClean="0"/>
              <a:t>brain</a:t>
            </a:r>
            <a:r>
              <a:rPr lang="pl-PL" sz="2000" dirty="0" smtClean="0"/>
              <a:t> </a:t>
            </a:r>
            <a:r>
              <a:rPr lang="pl-PL" sz="2000" dirty="0" err="1" smtClean="0"/>
              <a:t>has</a:t>
            </a:r>
            <a:r>
              <a:rPr lang="pl-PL" sz="2000" dirty="0" smtClean="0"/>
              <a:t> 20 </a:t>
            </a:r>
            <a:r>
              <a:rPr lang="pl-PL" sz="2000" dirty="0" err="1" smtClean="0"/>
              <a:t>neurons</a:t>
            </a:r>
            <a:r>
              <a:rPr lang="pl-PL" sz="2000" dirty="0" smtClean="0"/>
              <a:t>, and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</a:t>
            </a:r>
            <a:r>
              <a:rPr lang="pl-PL" sz="2000" dirty="0" err="1" smtClean="0"/>
              <a:t>needs</a:t>
            </a:r>
            <a:r>
              <a:rPr lang="pl-PL" sz="2000" dirty="0" smtClean="0"/>
              <a:t> to </a:t>
            </a:r>
            <a:r>
              <a:rPr lang="pl-PL" sz="2000" dirty="0" err="1" smtClean="0"/>
              <a:t>calculate</a:t>
            </a:r>
            <a:r>
              <a:rPr lang="pl-PL" sz="2000" dirty="0" smtClean="0"/>
              <a:t> </a:t>
            </a:r>
            <a:r>
              <a:rPr lang="pl-PL" sz="2000" dirty="0" err="1" smtClean="0"/>
              <a:t>any</a:t>
            </a:r>
            <a:r>
              <a:rPr lang="pl-PL" sz="2000" dirty="0" smtClean="0"/>
              <a:t> </a:t>
            </a:r>
            <a:r>
              <a:rPr lang="pl-PL" sz="2000" dirty="0" err="1" smtClean="0"/>
              <a:t>integral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    a </a:t>
            </a:r>
            <a:r>
              <a:rPr lang="pl-PL" sz="2000" dirty="0" err="1" smtClean="0"/>
              <a:t>way</a:t>
            </a:r>
            <a:r>
              <a:rPr lang="pl-PL" sz="2000" dirty="0" smtClean="0"/>
              <a:t> </a:t>
            </a:r>
            <a:r>
              <a:rPr lang="pl-PL" sz="2000" dirty="0" err="1" smtClean="0"/>
              <a:t>that</a:t>
            </a:r>
            <a:r>
              <a:rPr lang="pl-PL" sz="2000" dirty="0" smtClean="0"/>
              <a:t> </a:t>
            </a:r>
            <a:r>
              <a:rPr lang="pl-PL" sz="2000" dirty="0" err="1" smtClean="0"/>
              <a:t>uniquely</a:t>
            </a:r>
            <a:r>
              <a:rPr lang="pl-PL" sz="2000" dirty="0" smtClean="0"/>
              <a:t> </a:t>
            </a:r>
            <a:r>
              <a:rPr lang="pl-PL" sz="2000" dirty="0" err="1" smtClean="0"/>
              <a:t>identifies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 </a:t>
            </a:r>
            <a:br>
              <a:rPr lang="pl-PL" sz="2000" dirty="0" smtClean="0"/>
            </a:br>
            <a:r>
              <a:rPr lang="pl-PL" sz="2000" dirty="0" smtClean="0"/>
              <a:t>    </a:t>
            </a:r>
            <a:r>
              <a:rPr lang="pl-PL" sz="2000" dirty="0" err="1" smtClean="0"/>
              <a:t>probability</a:t>
            </a:r>
            <a:r>
              <a:rPr lang="pl-PL" sz="2000" dirty="0" smtClean="0"/>
              <a:t> </a:t>
            </a:r>
            <a:r>
              <a:rPr lang="pl-PL" sz="2000" dirty="0" err="1" smtClean="0"/>
              <a:t>distribution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ytuł 3">
            <a:extLst>
              <a:ext uri="{FF2B5EF4-FFF2-40B4-BE49-F238E27FC236}">
                <a16:creationId xmlns:a16="http://schemas.microsoft.com/office/drawing/2014/main" id="{44B5C4A2-836F-4DAB-B166-938565714DAE}"/>
              </a:ext>
            </a:extLst>
          </p:cNvPr>
          <p:cNvSpPr txBox="1">
            <a:spLocks/>
          </p:cNvSpPr>
          <p:nvPr/>
        </p:nvSpPr>
        <p:spPr>
          <a:xfrm>
            <a:off x="609600" y="274640"/>
            <a:ext cx="10972800" cy="7060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l-PL" sz="4000" dirty="0" smtClean="0">
                <a:latin typeface="+mj-lt"/>
                <a:ea typeface="+mj-ea"/>
                <a:cs typeface="+mj-cs"/>
              </a:rPr>
              <a:t>MONTE CARLO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0" name="Łącznik prosty 29"/>
          <p:cNvCxnSpPr/>
          <p:nvPr/>
        </p:nvCxnSpPr>
        <p:spPr>
          <a:xfrm>
            <a:off x="874207" y="3416407"/>
            <a:ext cx="3245617" cy="10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olny kształt 33"/>
          <p:cNvSpPr/>
          <p:nvPr/>
        </p:nvSpPr>
        <p:spPr>
          <a:xfrm>
            <a:off x="1215851" y="2059880"/>
            <a:ext cx="2461846" cy="1266092"/>
          </a:xfrm>
          <a:custGeom>
            <a:avLst/>
            <a:gdLst>
              <a:gd name="connsiteX0" fmla="*/ 0 w 2461846"/>
              <a:gd name="connsiteY0" fmla="*/ 1266092 h 1266092"/>
              <a:gd name="connsiteX1" fmla="*/ 1266092 w 2461846"/>
              <a:gd name="connsiteY1" fmla="*/ 0 h 1266092"/>
              <a:gd name="connsiteX2" fmla="*/ 2461846 w 2461846"/>
              <a:gd name="connsiteY2" fmla="*/ 1266092 h 12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1846" h="1266092">
                <a:moveTo>
                  <a:pt x="0" y="1266092"/>
                </a:moveTo>
                <a:cubicBezTo>
                  <a:pt x="427892" y="633046"/>
                  <a:pt x="855784" y="0"/>
                  <a:pt x="1266092" y="0"/>
                </a:cubicBezTo>
                <a:cubicBezTo>
                  <a:pt x="1676400" y="0"/>
                  <a:pt x="2069123" y="633046"/>
                  <a:pt x="2461846" y="126609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1858945" y="3074806"/>
            <a:ext cx="0" cy="683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1507262" y="3788249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X</a:t>
            </a:r>
            <a:r>
              <a:rPr lang="pl-PL" sz="3200" baseline="-25000" dirty="0" smtClean="0"/>
              <a:t>1</a:t>
            </a:r>
            <a:r>
              <a:rPr lang="pl-PL" sz="3200" dirty="0" smtClean="0"/>
              <a:t>X</a:t>
            </a:r>
            <a:r>
              <a:rPr lang="pl-PL" sz="3200" baseline="-25000" dirty="0" smtClean="0"/>
              <a:t>2    </a:t>
            </a:r>
            <a:r>
              <a:rPr lang="pl-PL" sz="3200" dirty="0" err="1" smtClean="0"/>
              <a:t>X</a:t>
            </a:r>
            <a:r>
              <a:rPr lang="pl-PL" sz="3200" baseline="-25000" dirty="0" err="1" smtClean="0"/>
              <a:t>n</a:t>
            </a:r>
            <a:endParaRPr lang="en-US" sz="3200" baseline="-25000" dirty="0" smtClean="0"/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5998851" y="1738372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6000531" y="1890772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5992163" y="2043172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>
            <a:off x="5993843" y="2195572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6000525" y="2352996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6002205" y="2505396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>
            <a:off x="5993837" y="2657796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>
            <a:off x="5995517" y="2810196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>
            <a:off x="6002200" y="2967620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>
            <a:off x="6003880" y="3120020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>
            <a:off x="5995512" y="3272420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>
            <a:off x="5997192" y="3424820"/>
            <a:ext cx="4873450" cy="2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ole tekstowe 63"/>
          <p:cNvSpPr txBox="1"/>
          <p:nvPr/>
        </p:nvSpPr>
        <p:spPr>
          <a:xfrm>
            <a:off x="10942640" y="904359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t</a:t>
            </a:r>
            <a:endParaRPr lang="en-US" sz="3200" dirty="0"/>
          </a:p>
        </p:txBody>
      </p:sp>
      <p:cxnSp>
        <p:nvCxnSpPr>
          <p:cNvPr id="66" name="Łącznik prosty 65"/>
          <p:cNvCxnSpPr/>
          <p:nvPr/>
        </p:nvCxnSpPr>
        <p:spPr>
          <a:xfrm flipH="1">
            <a:off x="6420882" y="1376631"/>
            <a:ext cx="10048" cy="26125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/>
          <p:cNvCxnSpPr/>
          <p:nvPr/>
        </p:nvCxnSpPr>
        <p:spPr>
          <a:xfrm flipH="1">
            <a:off x="7045555" y="1368258"/>
            <a:ext cx="10048" cy="26125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/>
          <p:cNvCxnSpPr/>
          <p:nvPr/>
        </p:nvCxnSpPr>
        <p:spPr>
          <a:xfrm flipH="1">
            <a:off x="7670227" y="1369932"/>
            <a:ext cx="10048" cy="26125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/>
          <p:cNvCxnSpPr/>
          <p:nvPr/>
        </p:nvCxnSpPr>
        <p:spPr>
          <a:xfrm flipH="1">
            <a:off x="10374908" y="1371609"/>
            <a:ext cx="10048" cy="26125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/>
          <p:cNvCxnSpPr/>
          <p:nvPr/>
        </p:nvCxnSpPr>
        <p:spPr>
          <a:xfrm flipH="1">
            <a:off x="9773682" y="1373284"/>
            <a:ext cx="10048" cy="26125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/>
          <p:cNvSpPr/>
          <p:nvPr/>
        </p:nvSpPr>
        <p:spPr>
          <a:xfrm>
            <a:off x="6527263" y="3786965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I</a:t>
            </a:r>
            <a:r>
              <a:rPr lang="pl-PL" sz="3200" baseline="-25000" dirty="0" smtClean="0"/>
              <a:t>1</a:t>
            </a:r>
            <a:endParaRPr lang="en-US" sz="3200" dirty="0"/>
          </a:p>
        </p:txBody>
      </p:sp>
      <p:sp>
        <p:nvSpPr>
          <p:cNvPr id="72" name="Prostokąt 71"/>
          <p:cNvSpPr/>
          <p:nvPr/>
        </p:nvSpPr>
        <p:spPr>
          <a:xfrm>
            <a:off x="7172032" y="377859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I</a:t>
            </a:r>
            <a:r>
              <a:rPr lang="pl-PL" sz="3200" baseline="-25000" dirty="0" smtClean="0"/>
              <a:t>2</a:t>
            </a:r>
            <a:endParaRPr lang="en-US" sz="3200" dirty="0"/>
          </a:p>
        </p:txBody>
      </p:sp>
      <p:sp>
        <p:nvSpPr>
          <p:cNvPr id="73" name="Prostokąt 72"/>
          <p:cNvSpPr/>
          <p:nvPr/>
        </p:nvSpPr>
        <p:spPr>
          <a:xfrm>
            <a:off x="9846569" y="3780266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I</a:t>
            </a:r>
            <a:r>
              <a:rPr lang="pl-PL" sz="3200" baseline="-25000" dirty="0" smtClean="0"/>
              <a:t>n</a:t>
            </a:r>
            <a:endParaRPr lang="en-US" sz="3200" dirty="0"/>
          </a:p>
        </p:txBody>
      </p:sp>
      <p:sp>
        <p:nvSpPr>
          <p:cNvPr id="76" name="pole tekstowe 75"/>
          <p:cNvSpPr txBox="1"/>
          <p:nvPr/>
        </p:nvSpPr>
        <p:spPr>
          <a:xfrm>
            <a:off x="6543135" y="1177339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pl-PL" sz="2000" dirty="0" smtClean="0"/>
              <a:t>t</a:t>
            </a:r>
            <a:endParaRPr lang="en-US" sz="2000" dirty="0"/>
          </a:p>
        </p:txBody>
      </p:sp>
      <p:sp>
        <p:nvSpPr>
          <p:cNvPr id="78" name="pole tekstowe 77"/>
          <p:cNvSpPr txBox="1"/>
          <p:nvPr/>
        </p:nvSpPr>
        <p:spPr>
          <a:xfrm>
            <a:off x="8591341" y="5014127"/>
            <a:ext cx="227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Law of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Numbers</a:t>
            </a:r>
            <a:endParaRPr lang="en-US" dirty="0"/>
          </a:p>
        </p:txBody>
      </p:sp>
      <p:pic>
        <p:nvPicPr>
          <p:cNvPr id="79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3501" y="5558411"/>
            <a:ext cx="3195375" cy="465993"/>
          </a:xfrm>
          <a:prstGeom prst="rect">
            <a:avLst/>
          </a:prstGeom>
          <a:noFill/>
        </p:spPr>
      </p:pic>
      <p:sp>
        <p:nvSpPr>
          <p:cNvPr id="80" name="pole tekstowe 79"/>
          <p:cNvSpPr txBox="1"/>
          <p:nvPr/>
        </p:nvSpPr>
        <p:spPr>
          <a:xfrm>
            <a:off x="8623162" y="5628751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Glivenko-Cantelli</a:t>
            </a:r>
            <a:r>
              <a:rPr lang="pl-PL" dirty="0" smtClean="0"/>
              <a:t> </a:t>
            </a:r>
            <a:r>
              <a:rPr lang="pl-PL" dirty="0" err="1" smtClean="0"/>
              <a:t>Theorem</a:t>
            </a:r>
            <a:endParaRPr lang="en-US" dirty="0"/>
          </a:p>
        </p:txBody>
      </p:sp>
      <p:cxnSp>
        <p:nvCxnSpPr>
          <p:cNvPr id="82" name="Łącznik prosty 81"/>
          <p:cNvCxnSpPr/>
          <p:nvPr/>
        </p:nvCxnSpPr>
        <p:spPr>
          <a:xfrm>
            <a:off x="6621849" y="1838839"/>
            <a:ext cx="0" cy="160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/>
          <p:cNvCxnSpPr/>
          <p:nvPr/>
        </p:nvCxnSpPr>
        <p:spPr>
          <a:xfrm>
            <a:off x="6774249" y="1991239"/>
            <a:ext cx="0" cy="160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>
            <a:off x="6574957" y="2595815"/>
            <a:ext cx="0" cy="160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>
            <a:off x="6727357" y="2748215"/>
            <a:ext cx="0" cy="160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>
            <a:off x="6879757" y="2589116"/>
            <a:ext cx="0" cy="160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rostokąt 86"/>
          <p:cNvSpPr/>
          <p:nvPr/>
        </p:nvSpPr>
        <p:spPr>
          <a:xfrm>
            <a:off x="4201084" y="2545991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/>
              <a:t>I</a:t>
            </a:r>
            <a:r>
              <a:rPr lang="pl-PL" sz="2400" baseline="-25000" dirty="0" err="1" smtClean="0"/>
              <a:t>k</a:t>
            </a:r>
            <a:r>
              <a:rPr lang="pl-PL" sz="2400" dirty="0" smtClean="0"/>
              <a:t> </a:t>
            </a:r>
            <a:r>
              <a:rPr lang="pl-PL" sz="2400" dirty="0" smtClean="0">
                <a:latin typeface="Cambria Math"/>
                <a:ea typeface="Cambria Math"/>
              </a:rPr>
              <a:t>∝ u(</a:t>
            </a:r>
            <a:r>
              <a:rPr lang="pl-PL" sz="2400" dirty="0" err="1" smtClean="0">
                <a:latin typeface="Cambria Math"/>
                <a:ea typeface="Cambria Math"/>
              </a:rPr>
              <a:t>X</a:t>
            </a:r>
            <a:r>
              <a:rPr lang="pl-PL" sz="2400" baseline="-25000" dirty="0" err="1" smtClean="0"/>
              <a:t>k</a:t>
            </a:r>
            <a:r>
              <a:rPr lang="pl-PL" sz="2400" dirty="0" smtClean="0"/>
              <a:t>)</a:t>
            </a:r>
            <a:endParaRPr lang="en-US" sz="2400" dirty="0"/>
          </a:p>
        </p:txBody>
      </p:sp>
      <p:sp>
        <p:nvSpPr>
          <p:cNvPr id="88" name="Prostokąt 87"/>
          <p:cNvSpPr/>
          <p:nvPr/>
        </p:nvSpPr>
        <p:spPr>
          <a:xfrm>
            <a:off x="4501662" y="4953837"/>
            <a:ext cx="713433" cy="512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9485" y="4762920"/>
            <a:ext cx="3527460" cy="800972"/>
          </a:xfrm>
          <a:prstGeom prst="rect">
            <a:avLst/>
          </a:prstGeom>
          <a:noFill/>
        </p:spPr>
      </p:pic>
      <p:sp>
        <p:nvSpPr>
          <p:cNvPr id="52" name="Prostokąt 51"/>
          <p:cNvSpPr/>
          <p:nvPr/>
        </p:nvSpPr>
        <p:spPr>
          <a:xfrm>
            <a:off x="3908809" y="4963886"/>
            <a:ext cx="572756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template.potx" id="{1F037ADF-3FA6-423D-A796-A9839F8488C2}" vid="{4205F622-AC72-4110-8262-40B9F39CA9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szablon_prezentacji_en</Template>
  <TotalTime>2748</TotalTime>
  <Words>1328</Words>
  <Application>Microsoft Office PowerPoint</Application>
  <PresentationFormat>Widescreen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Motyw pakietu Office</vt:lpstr>
      <vt:lpstr>WHERE DOES THE OVERWEIGHTING OF LOW PROBABILITIES COME FROM?  Marcin Penconek Quantitative Psychology and Economics (UW)  Feb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Krawczyk</dc:creator>
  <cp:lastModifiedBy>John Hey</cp:lastModifiedBy>
  <cp:revision>335</cp:revision>
  <dcterms:created xsi:type="dcterms:W3CDTF">2020-04-04T11:06:54Z</dcterms:created>
  <dcterms:modified xsi:type="dcterms:W3CDTF">2022-03-16T18:45:00Z</dcterms:modified>
</cp:coreProperties>
</file>